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8"/>
  </p:notesMasterIdLst>
  <p:sldIdLst>
    <p:sldId id="256" r:id="rId3"/>
    <p:sldId id="266" r:id="rId4"/>
    <p:sldId id="267" r:id="rId5"/>
    <p:sldId id="268" r:id="rId6"/>
    <p:sldId id="269" r:id="rId7"/>
    <p:sldId id="270" r:id="rId8"/>
    <p:sldId id="271" r:id="rId9"/>
    <p:sldId id="257" r:id="rId10"/>
    <p:sldId id="258" r:id="rId11"/>
    <p:sldId id="261" r:id="rId12"/>
    <p:sldId id="260" r:id="rId13"/>
    <p:sldId id="262" r:id="rId14"/>
    <p:sldId id="263" r:id="rId15"/>
    <p:sldId id="264" r:id="rId16"/>
    <p:sldId id="265" r:id="rId1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de-DE" sz="2000">
                <a:latin typeface="Arial"/>
              </a:rPr>
              <a:t>Format der Notizen mittels Klicken bearbeiten</a:t>
            </a:r>
            <a:endParaRPr/>
          </a:p>
        </p:txBody>
      </p:sp>
      <p:sp>
        <p:nvSpPr>
          <p:cNvPr id="91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de-DE" sz="1400">
                <a:latin typeface="Times New Roman"/>
              </a:rPr>
              <a:t>&lt;Kopfzeile&gt;</a:t>
            </a:r>
            <a:endParaRPr/>
          </a:p>
        </p:txBody>
      </p:sp>
      <p:sp>
        <p:nvSpPr>
          <p:cNvPr id="92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de-DE" sz="1400">
                <a:latin typeface="Times New Roman"/>
              </a:rPr>
              <a:t>&lt;Datum/Uhrzeit&gt;</a:t>
            </a:r>
            <a:endParaRPr/>
          </a:p>
        </p:txBody>
      </p:sp>
      <p:sp>
        <p:nvSpPr>
          <p:cNvPr id="93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de-DE" sz="1400">
                <a:latin typeface="Times New Roman"/>
              </a:rPr>
              <a:t>&lt;Fußzeile&gt;</a:t>
            </a:r>
            <a:endParaRPr/>
          </a:p>
        </p:txBody>
      </p:sp>
      <p:sp>
        <p:nvSpPr>
          <p:cNvPr id="94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18FAEFF5-9E7E-4526-A406-9F76E85628A7}" type="slidenum">
              <a:rPr lang="de-DE" sz="1400">
                <a:latin typeface="Times New Roman"/>
              </a:rPr>
              <a:pPr algn="r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39375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685800" y="4343400"/>
            <a:ext cx="5484960" cy="411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1842173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1"/>
          <p:cNvSpPr/>
          <p:nvPr/>
        </p:nvSpPr>
        <p:spPr>
          <a:xfrm>
            <a:off x="685800" y="4343400"/>
            <a:ext cx="5484960" cy="411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4287175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685800" y="4343400"/>
            <a:ext cx="5484960" cy="411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0244301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685800" y="4343400"/>
            <a:ext cx="5484960" cy="411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22697763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685800" y="4343400"/>
            <a:ext cx="5484960" cy="411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27598711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ustomShape 1"/>
          <p:cNvSpPr/>
          <p:nvPr/>
        </p:nvSpPr>
        <p:spPr>
          <a:xfrm>
            <a:off x="685800" y="4343400"/>
            <a:ext cx="5484960" cy="411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28726548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stomShape 1"/>
          <p:cNvSpPr/>
          <p:nvPr/>
        </p:nvSpPr>
        <p:spPr>
          <a:xfrm>
            <a:off x="685800" y="4343400"/>
            <a:ext cx="5484960" cy="411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08560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43" name="Grafik 42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44" name="Grafik 43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4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88" name="Grafik 87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89" name="Grafik 88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20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3.png"/><Relationship Id="rId20" Type="http://schemas.openxmlformats.org/officeDocument/2006/relationships/image" Target="../media/image7.jpe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22.xml"/><Relationship Id="rId19" Type="http://schemas.openxmlformats.org/officeDocument/2006/relationships/image" Target="../media/image6.jpeg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6"/>
          <p:cNvPicPr/>
          <p:nvPr/>
        </p:nvPicPr>
        <p:blipFill>
          <a:blip r:embed="rId14" cstate="print"/>
          <a:stretch/>
        </p:blipFill>
        <p:spPr>
          <a:xfrm>
            <a:off x="1819440" y="6191280"/>
            <a:ext cx="1727280" cy="444600"/>
          </a:xfrm>
          <a:prstGeom prst="rect">
            <a:avLst/>
          </a:prstGeom>
          <a:ln>
            <a:noFill/>
          </a:ln>
        </p:spPr>
      </p:pic>
      <p:pic>
        <p:nvPicPr>
          <p:cNvPr id="12" name="Picture 7"/>
          <p:cNvPicPr/>
          <p:nvPr/>
        </p:nvPicPr>
        <p:blipFill>
          <a:blip r:embed="rId15" cstate="print"/>
          <a:stretch/>
        </p:blipFill>
        <p:spPr>
          <a:xfrm>
            <a:off x="6568920" y="6132600"/>
            <a:ext cx="917640" cy="559080"/>
          </a:xfrm>
          <a:prstGeom prst="rect">
            <a:avLst/>
          </a:prstGeom>
          <a:ln>
            <a:noFill/>
          </a:ln>
        </p:spPr>
      </p:pic>
      <p:pic>
        <p:nvPicPr>
          <p:cNvPr id="2" name="Picture 8"/>
          <p:cNvPicPr/>
          <p:nvPr/>
        </p:nvPicPr>
        <p:blipFill>
          <a:blip r:embed="rId16" cstate="print"/>
          <a:stretch/>
        </p:blipFill>
        <p:spPr>
          <a:xfrm>
            <a:off x="4896000" y="6056280"/>
            <a:ext cx="1366920" cy="800280"/>
          </a:xfrm>
          <a:prstGeom prst="rect">
            <a:avLst/>
          </a:prstGeom>
          <a:ln>
            <a:noFill/>
          </a:ln>
        </p:spPr>
      </p:pic>
      <p:pic>
        <p:nvPicPr>
          <p:cNvPr id="3" name="Picture 9"/>
          <p:cNvPicPr/>
          <p:nvPr/>
        </p:nvPicPr>
        <p:blipFill>
          <a:blip r:embed="rId17" cstate="print"/>
          <a:stretch/>
        </p:blipFill>
        <p:spPr>
          <a:xfrm>
            <a:off x="216000" y="6070680"/>
            <a:ext cx="1530360" cy="646200"/>
          </a:xfrm>
          <a:prstGeom prst="rect">
            <a:avLst/>
          </a:prstGeom>
          <a:ln>
            <a:noFill/>
          </a:ln>
        </p:spPr>
      </p:pic>
      <p:pic>
        <p:nvPicPr>
          <p:cNvPr id="4" name="Picture 10"/>
          <p:cNvPicPr/>
          <p:nvPr/>
        </p:nvPicPr>
        <p:blipFill>
          <a:blip r:embed="rId18" cstate="print"/>
          <a:stretch/>
        </p:blipFill>
        <p:spPr>
          <a:xfrm>
            <a:off x="7783560" y="6122880"/>
            <a:ext cx="898560" cy="573120"/>
          </a:xfrm>
          <a:prstGeom prst="rect">
            <a:avLst/>
          </a:prstGeom>
          <a:ln>
            <a:noFill/>
          </a:ln>
        </p:spPr>
      </p:pic>
      <p:pic>
        <p:nvPicPr>
          <p:cNvPr id="5" name="Picture 11"/>
          <p:cNvPicPr/>
          <p:nvPr/>
        </p:nvPicPr>
        <p:blipFill>
          <a:blip r:embed="rId19" cstate="print"/>
          <a:stretch/>
        </p:blipFill>
        <p:spPr>
          <a:xfrm>
            <a:off x="3687840" y="6162840"/>
            <a:ext cx="1206720" cy="605160"/>
          </a:xfrm>
          <a:prstGeom prst="rect">
            <a:avLst/>
          </a:prstGeom>
          <a:ln>
            <a:noFill/>
          </a:ln>
        </p:spPr>
      </p:pic>
      <p:pic>
        <p:nvPicPr>
          <p:cNvPr id="6" name="Grafik 2"/>
          <p:cNvPicPr/>
          <p:nvPr/>
        </p:nvPicPr>
        <p:blipFill>
          <a:blip r:embed="rId20" cstate="print"/>
          <a:stretch/>
        </p:blipFill>
        <p:spPr>
          <a:xfrm>
            <a:off x="740520" y="6500160"/>
            <a:ext cx="1077480" cy="275760"/>
          </a:xfrm>
          <a:prstGeom prst="rect">
            <a:avLst/>
          </a:prstGeom>
          <a:ln>
            <a:noFill/>
          </a:ln>
        </p:spPr>
      </p:pic>
      <p:sp>
        <p:nvSpPr>
          <p:cNvPr id="7" name="Line 1"/>
          <p:cNvSpPr/>
          <p:nvPr/>
        </p:nvSpPr>
        <p:spPr>
          <a:xfrm>
            <a:off x="0" y="5877000"/>
            <a:ext cx="9144000" cy="0"/>
          </a:xfrm>
          <a:prstGeom prst="line">
            <a:avLst/>
          </a:prstGeom>
          <a:ln w="9360">
            <a:solidFill>
              <a:schemeClr val="tx1"/>
            </a:solidFill>
            <a:round/>
          </a:ln>
        </p:spPr>
      </p:sp>
      <p:sp>
        <p:nvSpPr>
          <p:cNvPr id="8" name="CustomShape 2"/>
          <p:cNvSpPr/>
          <p:nvPr/>
        </p:nvSpPr>
        <p:spPr>
          <a:xfrm>
            <a:off x="0" y="5911560"/>
            <a:ext cx="9131400" cy="249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de-DE" sz="1050" strike="noStrike">
                <a:solidFill>
                  <a:srgbClr val="000000"/>
                </a:solidFill>
                <a:latin typeface="Arial"/>
                <a:ea typeface="Lucida Sans Unicode"/>
              </a:rPr>
              <a:t>C. Vendramin Berlin 26.01.2017</a:t>
            </a:r>
            <a:endParaRPr/>
          </a:p>
        </p:txBody>
      </p:sp>
      <p:sp>
        <p:nvSpPr>
          <p:cNvPr id="9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de-DE" sz="4400">
                <a:latin typeface="Arial"/>
              </a:rPr>
              <a:t>Format des Titeltextes durch Klicken bearbeiten</a:t>
            </a:r>
            <a:endParaRPr/>
          </a:p>
        </p:txBody>
      </p:sp>
      <p:sp>
        <p:nvSpPr>
          <p:cNvPr id="10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de-DE" sz="3200">
                <a:latin typeface="Arial"/>
              </a:rPr>
              <a:t>Format des Gliederungstextes durch Klicken bearbeiten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de-DE" sz="2800">
                <a:latin typeface="Arial"/>
              </a:rPr>
              <a:t>Zweite Gliederungsebene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de-DE" sz="2400">
                <a:latin typeface="Arial"/>
              </a:rPr>
              <a:t>Dritte Gliederungsebene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de-DE" sz="2000">
                <a:latin typeface="Arial"/>
              </a:rPr>
              <a:t>Vierte Gliederungsebene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de-DE" sz="2000">
                <a:latin typeface="Arial"/>
              </a:rPr>
              <a:t>Fünfte Gliederungsebene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de-DE" sz="2000">
                <a:latin typeface="Arial"/>
              </a:rPr>
              <a:t>Sechste Gliederungsebene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de-DE" sz="2000">
                <a:latin typeface="Arial"/>
              </a:rPr>
              <a:t>Siebte Gliederungsebene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6"/>
          <p:cNvPicPr/>
          <p:nvPr/>
        </p:nvPicPr>
        <p:blipFill>
          <a:blip r:embed="rId14" cstate="print"/>
          <a:stretch/>
        </p:blipFill>
        <p:spPr>
          <a:xfrm>
            <a:off x="1819440" y="6191280"/>
            <a:ext cx="1727280" cy="444600"/>
          </a:xfrm>
          <a:prstGeom prst="rect">
            <a:avLst/>
          </a:prstGeom>
          <a:ln>
            <a:noFill/>
          </a:ln>
        </p:spPr>
      </p:pic>
      <p:pic>
        <p:nvPicPr>
          <p:cNvPr id="46" name="Picture 7"/>
          <p:cNvPicPr/>
          <p:nvPr/>
        </p:nvPicPr>
        <p:blipFill>
          <a:blip r:embed="rId15" cstate="print"/>
          <a:stretch/>
        </p:blipFill>
        <p:spPr>
          <a:xfrm>
            <a:off x="6568920" y="6132600"/>
            <a:ext cx="917640" cy="559080"/>
          </a:xfrm>
          <a:prstGeom prst="rect">
            <a:avLst/>
          </a:prstGeom>
          <a:ln>
            <a:noFill/>
          </a:ln>
        </p:spPr>
      </p:pic>
      <p:pic>
        <p:nvPicPr>
          <p:cNvPr id="47" name="Picture 8"/>
          <p:cNvPicPr/>
          <p:nvPr/>
        </p:nvPicPr>
        <p:blipFill>
          <a:blip r:embed="rId16" cstate="print"/>
          <a:stretch/>
        </p:blipFill>
        <p:spPr>
          <a:xfrm>
            <a:off x="4896000" y="6056280"/>
            <a:ext cx="1366920" cy="800280"/>
          </a:xfrm>
          <a:prstGeom prst="rect">
            <a:avLst/>
          </a:prstGeom>
          <a:ln>
            <a:noFill/>
          </a:ln>
        </p:spPr>
      </p:pic>
      <p:pic>
        <p:nvPicPr>
          <p:cNvPr id="48" name="Picture 9"/>
          <p:cNvPicPr/>
          <p:nvPr/>
        </p:nvPicPr>
        <p:blipFill>
          <a:blip r:embed="rId17" cstate="print"/>
          <a:stretch/>
        </p:blipFill>
        <p:spPr>
          <a:xfrm>
            <a:off x="216000" y="6070680"/>
            <a:ext cx="1530360" cy="646200"/>
          </a:xfrm>
          <a:prstGeom prst="rect">
            <a:avLst/>
          </a:prstGeom>
          <a:ln>
            <a:noFill/>
          </a:ln>
        </p:spPr>
      </p:pic>
      <p:pic>
        <p:nvPicPr>
          <p:cNvPr id="49" name="Picture 10"/>
          <p:cNvPicPr/>
          <p:nvPr/>
        </p:nvPicPr>
        <p:blipFill>
          <a:blip r:embed="rId18" cstate="print"/>
          <a:stretch/>
        </p:blipFill>
        <p:spPr>
          <a:xfrm>
            <a:off x="7783560" y="6122880"/>
            <a:ext cx="898560" cy="573120"/>
          </a:xfrm>
          <a:prstGeom prst="rect">
            <a:avLst/>
          </a:prstGeom>
          <a:ln>
            <a:noFill/>
          </a:ln>
        </p:spPr>
      </p:pic>
      <p:pic>
        <p:nvPicPr>
          <p:cNvPr id="50" name="Picture 11"/>
          <p:cNvPicPr/>
          <p:nvPr/>
        </p:nvPicPr>
        <p:blipFill>
          <a:blip r:embed="rId19" cstate="print"/>
          <a:stretch/>
        </p:blipFill>
        <p:spPr>
          <a:xfrm>
            <a:off x="3687840" y="6162840"/>
            <a:ext cx="1206720" cy="605160"/>
          </a:xfrm>
          <a:prstGeom prst="rect">
            <a:avLst/>
          </a:prstGeom>
          <a:ln>
            <a:noFill/>
          </a:ln>
        </p:spPr>
      </p:pic>
      <p:pic>
        <p:nvPicPr>
          <p:cNvPr id="51" name="Grafik 2"/>
          <p:cNvPicPr/>
          <p:nvPr/>
        </p:nvPicPr>
        <p:blipFill>
          <a:blip r:embed="rId20" cstate="print"/>
          <a:stretch/>
        </p:blipFill>
        <p:spPr>
          <a:xfrm>
            <a:off x="740520" y="6500160"/>
            <a:ext cx="1077480" cy="275760"/>
          </a:xfrm>
          <a:prstGeom prst="rect">
            <a:avLst/>
          </a:prstGeom>
          <a:ln>
            <a:noFill/>
          </a:ln>
        </p:spPr>
      </p:pic>
      <p:sp>
        <p:nvSpPr>
          <p:cNvPr id="52" name="Line 1"/>
          <p:cNvSpPr/>
          <p:nvPr/>
        </p:nvSpPr>
        <p:spPr>
          <a:xfrm>
            <a:off x="0" y="5877000"/>
            <a:ext cx="9144000" cy="0"/>
          </a:xfrm>
          <a:prstGeom prst="line">
            <a:avLst/>
          </a:prstGeom>
          <a:ln w="9360">
            <a:solidFill>
              <a:schemeClr val="tx1"/>
            </a:solidFill>
            <a:round/>
          </a:ln>
        </p:spPr>
      </p:sp>
      <p:sp>
        <p:nvSpPr>
          <p:cNvPr id="53" name="CustomShape 2"/>
          <p:cNvSpPr/>
          <p:nvPr/>
        </p:nvSpPr>
        <p:spPr>
          <a:xfrm>
            <a:off x="0" y="5911560"/>
            <a:ext cx="9131400" cy="249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de-DE" sz="1050" strike="noStrike">
                <a:solidFill>
                  <a:srgbClr val="000000"/>
                </a:solidFill>
                <a:latin typeface="Arial"/>
                <a:ea typeface="Lucida Sans Unicode"/>
              </a:rPr>
              <a:t>C. Vendramin Berlin 26.01.2017</a:t>
            </a:r>
            <a:endParaRPr/>
          </a:p>
        </p:txBody>
      </p:sp>
      <p:sp>
        <p:nvSpPr>
          <p:cNvPr id="54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de-DE" sz="4400">
                <a:latin typeface="Arial"/>
              </a:rPr>
              <a:t>Format des Titeltextes durch Klicken bearbeiten</a:t>
            </a:r>
            <a:endParaRPr/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de-DE" sz="3200">
                <a:latin typeface="Arial"/>
              </a:rPr>
              <a:t>Format des Gliederungstextes durch Klicken bearbeiten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de-DE" sz="2800">
                <a:latin typeface="Arial"/>
              </a:rPr>
              <a:t>Zweite Gliederungsebene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de-DE" sz="2400">
                <a:latin typeface="Arial"/>
              </a:rPr>
              <a:t>Dritte Gliederungsebene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de-DE" sz="2000">
                <a:latin typeface="Arial"/>
              </a:rPr>
              <a:t>Vierte Gliederungsebene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de-DE" sz="2000">
                <a:latin typeface="Arial"/>
              </a:rPr>
              <a:t>Fünfte Gliederungsebene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de-DE" sz="2000">
                <a:latin typeface="Arial"/>
              </a:rPr>
              <a:t>Sechste Gliederungsebene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de-DE" sz="2000">
                <a:latin typeface="Arial"/>
              </a:rPr>
              <a:t>Siebte Gliederungsebene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9.png"/><Relationship Id="rId4" Type="http://schemas.openxmlformats.org/officeDocument/2006/relationships/hyperlink" Target="mailto:anmeldung@recyclingboerse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www.wir-d.de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CustomShape 1"/>
          <p:cNvSpPr/>
          <p:nvPr/>
        </p:nvSpPr>
        <p:spPr>
          <a:xfrm>
            <a:off x="1008000" y="3960000"/>
            <a:ext cx="7342200" cy="862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de-DE" sz="2400" b="1" strike="noStrike">
                <a:solidFill>
                  <a:srgbClr val="000000"/>
                </a:solidFill>
                <a:latin typeface="Arial"/>
                <a:ea typeface="Calibri"/>
              </a:rPr>
              <a:t>Wiederverwendungs- und Reparaturzentren in Deutschland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de-DE" sz="2000" strike="noStrike">
                <a:solidFill>
                  <a:srgbClr val="000000"/>
                </a:solidFill>
                <a:latin typeface="Arial"/>
                <a:ea typeface="Calibri"/>
              </a:rPr>
              <a:t>C. Vendramin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80000"/>
              </a:lnSpc>
            </a:pPr>
            <a:endParaRPr/>
          </a:p>
        </p:txBody>
      </p:sp>
      <p:pic>
        <p:nvPicPr>
          <p:cNvPr id="96" name="Picture 2"/>
          <p:cNvPicPr/>
          <p:nvPr/>
        </p:nvPicPr>
        <p:blipFill>
          <a:blip r:embed="rId3" cstate="print"/>
          <a:stretch/>
        </p:blipFill>
        <p:spPr>
          <a:xfrm>
            <a:off x="3262320" y="969840"/>
            <a:ext cx="2927520" cy="2556000"/>
          </a:xfrm>
          <a:prstGeom prst="rect">
            <a:avLst/>
          </a:prstGeom>
          <a:ln>
            <a:noFill/>
          </a:ln>
        </p:spPr>
      </p:pic>
      <p:sp>
        <p:nvSpPr>
          <p:cNvPr id="97" name="CustomShape 2"/>
          <p:cNvSpPr/>
          <p:nvPr/>
        </p:nvSpPr>
        <p:spPr>
          <a:xfrm>
            <a:off x="4103640" y="1728720"/>
            <a:ext cx="1438560" cy="646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de-DE" sz="3200" b="1" strike="noStrike">
                <a:solidFill>
                  <a:srgbClr val="000000"/>
                </a:solidFill>
                <a:latin typeface="DejaVu Sans"/>
                <a:ea typeface="Lucida Sans Unicode"/>
              </a:rPr>
              <a:t>WiRD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</a:pPr>
            <a:r>
              <a:rPr lang="de-DE" sz="3200" b="1" strike="noStrike" dirty="0" smtClean="0">
                <a:solidFill>
                  <a:srgbClr val="000000"/>
                </a:solidFill>
                <a:latin typeface="Arial"/>
                <a:ea typeface="Lucida Sans Unicode"/>
              </a:rPr>
              <a:t>Kern der Dachmarke</a:t>
            </a:r>
            <a:endParaRPr dirty="0"/>
          </a:p>
        </p:txBody>
      </p:sp>
      <p:sp>
        <p:nvSpPr>
          <p:cNvPr id="113" name="CustomShape 2"/>
          <p:cNvSpPr/>
          <p:nvPr/>
        </p:nvSpPr>
        <p:spPr>
          <a:xfrm>
            <a:off x="569658" y="1499537"/>
            <a:ext cx="8228160" cy="2808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marL="342900" indent="-342900">
              <a:buSzPct val="45000"/>
              <a:buFont typeface="Wingdings" panose="05000000000000000000" pitchFamily="2" charset="2"/>
              <a:buChar char="Ø"/>
            </a:pPr>
            <a:r>
              <a:rPr lang="de-DE" sz="2400" strike="noStrike" dirty="0" smtClean="0">
                <a:solidFill>
                  <a:srgbClr val="000000"/>
                </a:solidFill>
                <a:latin typeface="+mj-lt"/>
                <a:ea typeface="Lucida Sans Unicode"/>
              </a:rPr>
              <a:t>gemeinwohlorientierte Ausrichtung der </a:t>
            </a:r>
            <a:r>
              <a:rPr lang="de-DE" sz="2400" dirty="0">
                <a:solidFill>
                  <a:srgbClr val="000000"/>
                </a:solidFill>
                <a:ea typeface="Lucida Sans Unicode"/>
              </a:rPr>
              <a:t>Lizenznehmer</a:t>
            </a:r>
            <a:endParaRPr lang="de-DE" sz="2400" dirty="0" smtClean="0">
              <a:latin typeface="+mj-lt"/>
            </a:endParaRPr>
          </a:p>
          <a:p>
            <a:pPr marL="342900" indent="-342900">
              <a:buSzPct val="45000"/>
              <a:buFont typeface="Wingdings" panose="05000000000000000000" pitchFamily="2" charset="2"/>
              <a:buChar char="Ø"/>
            </a:pPr>
            <a:r>
              <a:rPr lang="de-DE" sz="2400" strike="noStrike" dirty="0" smtClean="0">
                <a:solidFill>
                  <a:srgbClr val="000000"/>
                </a:solidFill>
                <a:latin typeface="+mj-lt"/>
                <a:ea typeface="Lucida Sans Unicode"/>
              </a:rPr>
              <a:t>Anforderungen an betriebliche Strukturen und Abläufe</a:t>
            </a:r>
            <a:endParaRPr sz="2400" dirty="0">
              <a:latin typeface="+mj-lt"/>
            </a:endParaRPr>
          </a:p>
          <a:p>
            <a:pPr marL="342900" indent="-342900">
              <a:buSzPct val="45000"/>
              <a:buFont typeface="Wingdings" panose="05000000000000000000" pitchFamily="2" charset="2"/>
              <a:buChar char="Ø"/>
            </a:pPr>
            <a:r>
              <a:rPr lang="de-DE" sz="2400" strike="noStrike" dirty="0" smtClean="0">
                <a:solidFill>
                  <a:srgbClr val="000000"/>
                </a:solidFill>
                <a:latin typeface="+mj-lt"/>
                <a:ea typeface="Lucida Sans Unicode"/>
              </a:rPr>
              <a:t>Übernahme von Marketingpflichten durch Lizenznehmer</a:t>
            </a:r>
            <a:endParaRPr sz="2400" dirty="0">
              <a:latin typeface="+mj-lt"/>
            </a:endParaRPr>
          </a:p>
          <a:p>
            <a:pPr marL="342900" indent="-342900">
              <a:buSzPct val="45000"/>
              <a:buFont typeface="Wingdings" panose="05000000000000000000" pitchFamily="2" charset="2"/>
              <a:buChar char="Ø"/>
            </a:pPr>
            <a:r>
              <a:rPr lang="de-DE" sz="2400" strike="noStrike" dirty="0" smtClean="0">
                <a:solidFill>
                  <a:srgbClr val="000000"/>
                </a:solidFill>
                <a:latin typeface="+mj-lt"/>
                <a:ea typeface="Lucida Sans Unicode"/>
              </a:rPr>
              <a:t>Anforderungen an die Sortimentspalette </a:t>
            </a:r>
          </a:p>
          <a:p>
            <a:pPr marL="342900" indent="-342900">
              <a:buSzPct val="45000"/>
              <a:buFont typeface="Wingdings" panose="05000000000000000000" pitchFamily="2" charset="2"/>
              <a:buChar char="Ø"/>
            </a:pPr>
            <a:r>
              <a:rPr lang="de-DE" sz="2400" strike="noStrike" dirty="0" smtClean="0">
                <a:solidFill>
                  <a:srgbClr val="000000"/>
                </a:solidFill>
                <a:latin typeface="+mj-lt"/>
                <a:ea typeface="Lucida Sans Unicode"/>
              </a:rPr>
              <a:t>Definitionen </a:t>
            </a:r>
            <a:r>
              <a:rPr lang="de-DE" sz="2400" strike="noStrike" dirty="0">
                <a:solidFill>
                  <a:srgbClr val="000000"/>
                </a:solidFill>
                <a:latin typeface="+mj-lt"/>
                <a:ea typeface="Lucida Sans Unicode"/>
              </a:rPr>
              <a:t>von Mindestansprüchen an die </a:t>
            </a:r>
            <a:r>
              <a:rPr lang="de-DE" sz="2400" strike="noStrike" dirty="0" smtClean="0">
                <a:solidFill>
                  <a:srgbClr val="000000"/>
                </a:solidFill>
                <a:latin typeface="+mj-lt"/>
                <a:ea typeface="Lucida Sans Unicode"/>
              </a:rPr>
              <a:t>Produktbeschaffenheit</a:t>
            </a:r>
            <a:endParaRPr sz="2400" dirty="0">
              <a:latin typeface="+mj-lt"/>
            </a:endParaRPr>
          </a:p>
          <a:p>
            <a:pPr marL="342900" indent="-342900">
              <a:buSzPct val="45000"/>
              <a:buFont typeface="Wingdings" panose="05000000000000000000" pitchFamily="2" charset="2"/>
              <a:buChar char="Ø"/>
            </a:pPr>
            <a:r>
              <a:rPr lang="de-DE" sz="2400" strike="noStrike" dirty="0" smtClean="0">
                <a:solidFill>
                  <a:srgbClr val="000000"/>
                </a:solidFill>
                <a:latin typeface="+mj-lt"/>
                <a:ea typeface="Lucida Sans Unicode"/>
              </a:rPr>
              <a:t>Regionale Verankerung </a:t>
            </a:r>
            <a:r>
              <a:rPr lang="de-DE" sz="2400" strike="noStrike" dirty="0">
                <a:solidFill>
                  <a:srgbClr val="000000"/>
                </a:solidFill>
                <a:latin typeface="+mj-lt"/>
                <a:ea typeface="Lucida Sans Unicode"/>
              </a:rPr>
              <a:t>und </a:t>
            </a:r>
            <a:r>
              <a:rPr lang="de-DE" sz="2400" strike="noStrike" dirty="0" smtClean="0">
                <a:solidFill>
                  <a:srgbClr val="000000"/>
                </a:solidFill>
                <a:latin typeface="+mj-lt"/>
                <a:ea typeface="Lucida Sans Unicode"/>
              </a:rPr>
              <a:t>Rahmen der Öffentlichkeitsarbeit</a:t>
            </a:r>
          </a:p>
          <a:p>
            <a:pPr marL="342900" indent="-342900">
              <a:buSzPct val="45000"/>
              <a:buFont typeface="Wingdings" panose="05000000000000000000" pitchFamily="2" charset="2"/>
              <a:buChar char="Ø"/>
            </a:pPr>
            <a:r>
              <a:rPr lang="de-DE" sz="2400" strike="noStrike" dirty="0" smtClean="0">
                <a:solidFill>
                  <a:srgbClr val="000000"/>
                </a:solidFill>
                <a:latin typeface="+mj-lt"/>
                <a:ea typeface="Lucida Sans Unicode"/>
              </a:rPr>
              <a:t>Ökologie (fachlich-ökologische Bewertung) mit Ziel der Res­sourcenschonung durch Wiederverwendung</a:t>
            </a:r>
          </a:p>
          <a:p>
            <a:pPr marL="342900" indent="-342900">
              <a:buSzPct val="45000"/>
              <a:buFont typeface="Wingdings" panose="05000000000000000000" pitchFamily="2" charset="2"/>
              <a:buChar char="Ø"/>
            </a:pPr>
            <a:endParaRPr lang="de-DE" sz="2400" dirty="0" smtClean="0">
              <a:latin typeface="+mj-lt"/>
            </a:endParaRPr>
          </a:p>
          <a:p>
            <a:pPr>
              <a:buSzPct val="45000"/>
              <a:buFont typeface="StarSymbol"/>
              <a:buChar char=""/>
            </a:pPr>
            <a:endParaRPr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ustomShape 1"/>
          <p:cNvSpPr/>
          <p:nvPr/>
        </p:nvSpPr>
        <p:spPr>
          <a:xfrm>
            <a:off x="504000" y="1379160"/>
            <a:ext cx="8552880" cy="3876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lvl="1">
              <a:lnSpc>
                <a:spcPct val="100000"/>
              </a:lnSpc>
              <a:buSzPct val="45000"/>
            </a:pPr>
            <a:r>
              <a:rPr lang="de-DE" sz="2400" strike="noStrike" dirty="0" smtClean="0">
                <a:solidFill>
                  <a:srgbClr val="000000"/>
                </a:solidFill>
                <a:latin typeface="Arial"/>
                <a:ea typeface="Lucida Sans Unicode"/>
              </a:rPr>
              <a:t>Qualitätsleitfaden zu Umfang, Art und Umsetzung von Qualitäts- und Akkreditierungskriterien mit </a:t>
            </a:r>
            <a:r>
              <a:rPr lang="de-DE" sz="2400" dirty="0" smtClean="0">
                <a:solidFill>
                  <a:srgbClr val="000000"/>
                </a:solidFill>
                <a:latin typeface="Arial"/>
                <a:ea typeface="Lucida Sans Unicode"/>
              </a:rPr>
              <a:t>Hinweisen zu</a:t>
            </a:r>
            <a:endParaRPr lang="de-DE" sz="2400" strike="noStrike" dirty="0" smtClean="0">
              <a:solidFill>
                <a:srgbClr val="000000"/>
              </a:solidFill>
              <a:latin typeface="Arial"/>
              <a:ea typeface="Lucida Sans Unicode"/>
            </a:endParaRPr>
          </a:p>
          <a:p>
            <a:pPr lvl="2">
              <a:buSzPct val="45000"/>
            </a:pPr>
            <a:endParaRPr lang="de-DE" sz="2400" strike="noStrike" dirty="0" smtClean="0">
              <a:solidFill>
                <a:srgbClr val="000000"/>
              </a:solidFill>
              <a:latin typeface="Arial"/>
              <a:ea typeface="Lucida Sans Unicode"/>
            </a:endParaRPr>
          </a:p>
          <a:p>
            <a:pPr lvl="2">
              <a:buSzPct val="45000"/>
            </a:pPr>
            <a:r>
              <a:rPr lang="de-DE" sz="2400" strike="noStrike" dirty="0" smtClean="0">
                <a:solidFill>
                  <a:srgbClr val="000000"/>
                </a:solidFill>
                <a:latin typeface="Arial"/>
                <a:ea typeface="Lucida Sans Unicode"/>
              </a:rPr>
              <a:t>Verfahren	</a:t>
            </a:r>
            <a:r>
              <a:rPr lang="de-DE" sz="2000" strike="noStrike" dirty="0" smtClean="0">
                <a:solidFill>
                  <a:srgbClr val="000000"/>
                </a:solidFill>
                <a:latin typeface="Arial"/>
                <a:ea typeface="Lucida Sans Unicode"/>
              </a:rPr>
              <a:t>Einführung</a:t>
            </a:r>
          </a:p>
          <a:p>
            <a:pPr lvl="6">
              <a:buSzPct val="45000"/>
            </a:pPr>
            <a:r>
              <a:rPr lang="de-DE" sz="2000" dirty="0" smtClean="0">
                <a:solidFill>
                  <a:srgbClr val="000000"/>
                </a:solidFill>
                <a:latin typeface="Arial"/>
                <a:ea typeface="Lucida Sans Unicode"/>
              </a:rPr>
              <a:t>Auditierung</a:t>
            </a:r>
          </a:p>
          <a:p>
            <a:pPr lvl="6">
              <a:buSzPct val="45000"/>
            </a:pPr>
            <a:r>
              <a:rPr lang="de-DE" sz="2000" strike="noStrike" dirty="0" smtClean="0">
                <a:solidFill>
                  <a:srgbClr val="000000"/>
                </a:solidFill>
                <a:latin typeface="Arial"/>
                <a:ea typeface="Lucida Sans Unicode"/>
              </a:rPr>
              <a:t>Zertifizierung</a:t>
            </a:r>
          </a:p>
          <a:p>
            <a:pPr lvl="6">
              <a:buSzPct val="45000"/>
            </a:pPr>
            <a:endParaRPr lang="de-DE" sz="2000" strike="noStrike" dirty="0" smtClean="0">
              <a:solidFill>
                <a:srgbClr val="000000"/>
              </a:solidFill>
              <a:latin typeface="Arial"/>
              <a:ea typeface="Lucida Sans Unicode"/>
            </a:endParaRPr>
          </a:p>
          <a:p>
            <a:pPr lvl="2">
              <a:buSzPct val="45000"/>
            </a:pPr>
            <a:r>
              <a:rPr lang="de-DE" sz="2400" strike="noStrike" dirty="0" smtClean="0">
                <a:solidFill>
                  <a:srgbClr val="000000"/>
                </a:solidFill>
                <a:latin typeface="Arial"/>
                <a:ea typeface="Lucida Sans Unicode"/>
              </a:rPr>
              <a:t>Inhalte</a:t>
            </a:r>
            <a:r>
              <a:rPr lang="de-DE" sz="2000" strike="noStrike" dirty="0" smtClean="0">
                <a:solidFill>
                  <a:srgbClr val="000000"/>
                </a:solidFill>
                <a:latin typeface="Arial"/>
                <a:ea typeface="Lucida Sans Unicode"/>
              </a:rPr>
              <a:t>	Strukturen und Ressourcen </a:t>
            </a:r>
          </a:p>
          <a:p>
            <a:pPr lvl="2">
              <a:buSzPct val="45000"/>
            </a:pPr>
            <a:r>
              <a:rPr lang="de-DE" sz="2000" dirty="0">
                <a:solidFill>
                  <a:srgbClr val="000000"/>
                </a:solidFill>
                <a:latin typeface="Arial"/>
                <a:ea typeface="Lucida Sans Unicode"/>
              </a:rPr>
              <a:t>	</a:t>
            </a:r>
            <a:r>
              <a:rPr lang="de-DE" sz="2000" dirty="0" smtClean="0">
                <a:solidFill>
                  <a:srgbClr val="000000"/>
                </a:solidFill>
                <a:latin typeface="Arial"/>
                <a:ea typeface="Lucida Sans Unicode"/>
              </a:rPr>
              <a:t>	</a:t>
            </a:r>
            <a:r>
              <a:rPr lang="de-DE" sz="2000" strike="noStrike" dirty="0" smtClean="0">
                <a:solidFill>
                  <a:srgbClr val="000000"/>
                </a:solidFill>
                <a:latin typeface="Arial"/>
                <a:ea typeface="Lucida Sans Unicode"/>
              </a:rPr>
              <a:t>Marketing </a:t>
            </a:r>
            <a:r>
              <a:rPr lang="de-DE" sz="2000" strike="noStrike" dirty="0">
                <a:solidFill>
                  <a:srgbClr val="000000"/>
                </a:solidFill>
                <a:latin typeface="Arial"/>
                <a:ea typeface="Lucida Sans Unicode"/>
              </a:rPr>
              <a:t>und Kampagnenkonzeption</a:t>
            </a:r>
            <a:endParaRPr sz="1600" dirty="0"/>
          </a:p>
          <a:p>
            <a:pPr lvl="3">
              <a:buSzPct val="45000"/>
            </a:pPr>
            <a:r>
              <a:rPr lang="de-DE" sz="2000" dirty="0" smtClean="0">
                <a:solidFill>
                  <a:srgbClr val="000000"/>
                </a:solidFill>
                <a:ea typeface="Lucida Sans Unicode"/>
              </a:rPr>
              <a:t>		Kommunikation </a:t>
            </a:r>
            <a:r>
              <a:rPr lang="de-DE" sz="2000" dirty="0">
                <a:solidFill>
                  <a:srgbClr val="000000"/>
                </a:solidFill>
                <a:ea typeface="Lucida Sans Unicode"/>
              </a:rPr>
              <a:t>und Öffentlichkeitsarbeit</a:t>
            </a:r>
            <a:endParaRPr lang="de-DE" sz="2000" dirty="0" smtClean="0"/>
          </a:p>
          <a:p>
            <a:pPr lvl="3">
              <a:buSzPct val="45000"/>
            </a:pPr>
            <a:r>
              <a:rPr lang="de-DE" sz="2000" strike="noStrike" dirty="0" smtClean="0">
                <a:solidFill>
                  <a:srgbClr val="000000"/>
                </a:solidFill>
                <a:latin typeface="Arial"/>
                <a:ea typeface="Lucida Sans Unicode"/>
              </a:rPr>
              <a:t>		Vertragsmuster</a:t>
            </a:r>
            <a:endParaRPr sz="1600" dirty="0"/>
          </a:p>
          <a:p>
            <a:pPr lvl="3">
              <a:buSzPct val="45000"/>
            </a:pPr>
            <a:r>
              <a:rPr lang="de-DE" sz="2000" strike="noStrike" dirty="0" smtClean="0">
                <a:solidFill>
                  <a:srgbClr val="000000"/>
                </a:solidFill>
                <a:latin typeface="Arial"/>
                <a:ea typeface="Lucida Sans Unicode"/>
              </a:rPr>
              <a:t>		</a:t>
            </a:r>
            <a:r>
              <a:rPr lang="de-DE" sz="2000" dirty="0" smtClean="0">
                <a:solidFill>
                  <a:srgbClr val="000000"/>
                </a:solidFill>
                <a:ea typeface="Lucida Sans Unicode"/>
              </a:rPr>
              <a:t>Mengenbilanzierung</a:t>
            </a:r>
          </a:p>
          <a:p>
            <a:pPr lvl="3">
              <a:buSzPct val="45000"/>
            </a:pPr>
            <a:endParaRPr sz="2000" dirty="0"/>
          </a:p>
          <a:p>
            <a:endParaRPr dirty="0"/>
          </a:p>
        </p:txBody>
      </p:sp>
      <p:sp>
        <p:nvSpPr>
          <p:cNvPr id="111" name="TextShape 2"/>
          <p:cNvSpPr txBox="1"/>
          <p:nvPr/>
        </p:nvSpPr>
        <p:spPr>
          <a:xfrm>
            <a:off x="504000" y="605520"/>
            <a:ext cx="8422286" cy="5464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de-DE" sz="3200" b="1" dirty="0" smtClean="0">
                <a:solidFill>
                  <a:srgbClr val="000000"/>
                </a:solidFill>
                <a:ea typeface="Lucida Sans Unicode"/>
              </a:rPr>
              <a:t>Verfahren und </a:t>
            </a:r>
            <a:r>
              <a:rPr lang="de-DE" sz="3200" b="1" dirty="0">
                <a:solidFill>
                  <a:srgbClr val="000000"/>
                </a:solidFill>
                <a:ea typeface="Lucida Sans Unicode"/>
              </a:rPr>
              <a:t>Inhalte </a:t>
            </a:r>
            <a:r>
              <a:rPr lang="de-DE" sz="3200" b="1" strike="noStrike" dirty="0" smtClean="0">
                <a:solidFill>
                  <a:srgbClr val="000000"/>
                </a:solidFill>
                <a:latin typeface="Arial"/>
                <a:ea typeface="Lucida Sans Unicode"/>
              </a:rPr>
              <a:t>der Dachmarke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324000" y="260280"/>
            <a:ext cx="8228160" cy="114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</a:pPr>
            <a:r>
              <a:rPr lang="de-DE" sz="3200" b="1" strike="noStrike" dirty="0" smtClean="0">
                <a:solidFill>
                  <a:srgbClr val="000000"/>
                </a:solidFill>
                <a:latin typeface="Arial"/>
                <a:ea typeface="Lucida Sans Unicode"/>
              </a:rPr>
              <a:t>Entwicklungspotentiale durch Partizipation an der Dachmarke</a:t>
            </a:r>
            <a:endParaRPr dirty="0"/>
          </a:p>
        </p:txBody>
      </p:sp>
      <p:sp>
        <p:nvSpPr>
          <p:cNvPr id="115" name="CustomShape 2"/>
          <p:cNvSpPr/>
          <p:nvPr/>
        </p:nvSpPr>
        <p:spPr>
          <a:xfrm>
            <a:off x="648000" y="1585800"/>
            <a:ext cx="8206560" cy="3958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lnSpc>
                <a:spcPct val="115000"/>
              </a:lnSpc>
              <a:buFont typeface="Arial"/>
              <a:buChar char="•"/>
            </a:pPr>
            <a:r>
              <a:rPr lang="de-DE" sz="2600" dirty="0">
                <a:solidFill>
                  <a:srgbClr val="000000"/>
                </a:solidFill>
                <a:ea typeface="Lucida Sans Unicode"/>
              </a:rPr>
              <a:t>Steigerung des Mengenumschlages und der Umsätze</a:t>
            </a:r>
            <a:endParaRPr lang="de-DE" sz="2800" dirty="0" smtClean="0"/>
          </a:p>
          <a:p>
            <a:pPr>
              <a:lnSpc>
                <a:spcPct val="115000"/>
              </a:lnSpc>
              <a:buFont typeface="Arial"/>
              <a:buChar char="•"/>
            </a:pPr>
            <a:r>
              <a:rPr lang="de-DE" sz="2600" strike="noStrike" dirty="0" smtClean="0">
                <a:solidFill>
                  <a:srgbClr val="000000"/>
                </a:solidFill>
                <a:latin typeface="Arial"/>
                <a:ea typeface="Lucida Sans Unicode"/>
              </a:rPr>
              <a:t>Ausbau </a:t>
            </a:r>
            <a:r>
              <a:rPr lang="de-DE" sz="2600" strike="noStrike" dirty="0">
                <a:solidFill>
                  <a:srgbClr val="000000"/>
                </a:solidFill>
                <a:latin typeface="Arial"/>
                <a:ea typeface="Lucida Sans Unicode"/>
              </a:rPr>
              <a:t>des Geschäftsfeldes </a:t>
            </a:r>
            <a:r>
              <a:rPr lang="de-DE" sz="2600" strike="noStrike" dirty="0" smtClean="0">
                <a:solidFill>
                  <a:srgbClr val="000000"/>
                </a:solidFill>
                <a:latin typeface="Arial"/>
                <a:ea typeface="Lucida Sans Unicode"/>
              </a:rPr>
              <a:t>in den beteiligten </a:t>
            </a:r>
            <a:r>
              <a:rPr lang="de-DE" sz="2600" strike="noStrike" dirty="0">
                <a:solidFill>
                  <a:srgbClr val="000000"/>
                </a:solidFill>
                <a:latin typeface="Arial"/>
                <a:ea typeface="Lucida Sans Unicode"/>
              </a:rPr>
              <a:t>Unternehmen</a:t>
            </a:r>
            <a:endParaRPr dirty="0"/>
          </a:p>
          <a:p>
            <a:pPr>
              <a:lnSpc>
                <a:spcPct val="115000"/>
              </a:lnSpc>
              <a:buFont typeface="Arial"/>
              <a:buChar char="•"/>
            </a:pPr>
            <a:r>
              <a:rPr lang="de-DE" sz="2600" dirty="0" smtClean="0">
                <a:solidFill>
                  <a:srgbClr val="000000"/>
                </a:solidFill>
                <a:latin typeface="Arial"/>
                <a:ea typeface="Lucida Sans Unicode"/>
              </a:rPr>
              <a:t>Integration in ü</a:t>
            </a:r>
            <a:r>
              <a:rPr lang="de-DE" sz="2600" strike="noStrike" dirty="0" smtClean="0">
                <a:solidFill>
                  <a:srgbClr val="000000"/>
                </a:solidFill>
                <a:latin typeface="Arial"/>
                <a:ea typeface="Lucida Sans Unicode"/>
              </a:rPr>
              <a:t>ber- </a:t>
            </a:r>
            <a:r>
              <a:rPr lang="de-DE" sz="2600" strike="noStrike" dirty="0">
                <a:solidFill>
                  <a:srgbClr val="000000"/>
                </a:solidFill>
                <a:latin typeface="Arial"/>
                <a:ea typeface="Lucida Sans Unicode"/>
              </a:rPr>
              <a:t>und regionales Marketing</a:t>
            </a:r>
            <a:endParaRPr dirty="0"/>
          </a:p>
          <a:p>
            <a:pPr>
              <a:lnSpc>
                <a:spcPct val="115000"/>
              </a:lnSpc>
              <a:buFont typeface="Arial"/>
              <a:buChar char="•"/>
            </a:pPr>
            <a:r>
              <a:rPr lang="de-DE" sz="2600" dirty="0" smtClean="0">
                <a:solidFill>
                  <a:srgbClr val="000000"/>
                </a:solidFill>
                <a:ea typeface="Lucida Sans Unicode"/>
              </a:rPr>
              <a:t>Kooperations- und Qualitätsentwicklung (Schnittstelle zu </a:t>
            </a:r>
            <a:r>
              <a:rPr lang="de-DE" sz="2600" dirty="0" err="1" smtClean="0">
                <a:solidFill>
                  <a:srgbClr val="000000"/>
                </a:solidFill>
                <a:ea typeface="Lucida Sans Unicode"/>
              </a:rPr>
              <a:t>örE</a:t>
            </a:r>
            <a:r>
              <a:rPr lang="de-DE" sz="2600" dirty="0" smtClean="0">
                <a:solidFill>
                  <a:srgbClr val="000000"/>
                </a:solidFill>
                <a:ea typeface="Lucida Sans Unicode"/>
              </a:rPr>
              <a:t>, Wirtschaft…)</a:t>
            </a:r>
            <a:endParaRPr lang="de-DE" sz="2800" dirty="0" smtClean="0"/>
          </a:p>
          <a:p>
            <a:pPr>
              <a:lnSpc>
                <a:spcPct val="115000"/>
              </a:lnSpc>
              <a:buFont typeface="Arial"/>
              <a:buChar char="•"/>
            </a:pPr>
            <a:r>
              <a:rPr lang="de-DE" sz="2600" dirty="0" smtClean="0">
                <a:solidFill>
                  <a:srgbClr val="000000"/>
                </a:solidFill>
                <a:ea typeface="Lucida Sans Unicode"/>
              </a:rPr>
              <a:t>Integration in die Gebührenfinanzierung  </a:t>
            </a:r>
            <a:endParaRPr lang="de-DE" sz="2600" dirty="0" smtClean="0"/>
          </a:p>
          <a:p>
            <a:pPr>
              <a:lnSpc>
                <a:spcPct val="115000"/>
              </a:lnSpc>
              <a:buFont typeface="Arial"/>
              <a:buChar char="•"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ustomShape 1"/>
          <p:cNvSpPr/>
          <p:nvPr/>
        </p:nvSpPr>
        <p:spPr>
          <a:xfrm>
            <a:off x="1168560" y="404640"/>
            <a:ext cx="7128000" cy="636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</a:pPr>
            <a:r>
              <a:rPr lang="de-DE" sz="3200" b="1" strike="noStrike">
                <a:solidFill>
                  <a:srgbClr val="000000"/>
                </a:solidFill>
                <a:latin typeface="Arial"/>
                <a:ea typeface="Lucida Sans Unicode"/>
              </a:rPr>
              <a:t>Abfallaufkommen, Re-Use Potential und Verkauf 2014</a:t>
            </a:r>
            <a:endParaRPr/>
          </a:p>
        </p:txBody>
      </p:sp>
      <p:pic>
        <p:nvPicPr>
          <p:cNvPr id="117" name="Grafik 1"/>
          <p:cNvPicPr/>
          <p:nvPr/>
        </p:nvPicPr>
        <p:blipFill>
          <a:blip r:embed="rId2" cstate="print"/>
          <a:srcRect b="5501"/>
          <a:stretch/>
        </p:blipFill>
        <p:spPr>
          <a:xfrm>
            <a:off x="179640" y="1252080"/>
            <a:ext cx="8783640" cy="45601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Picture 1"/>
          <p:cNvPicPr/>
          <p:nvPr/>
        </p:nvPicPr>
        <p:blipFill>
          <a:blip r:embed="rId3" cstate="print"/>
          <a:stretch/>
        </p:blipFill>
        <p:spPr>
          <a:xfrm>
            <a:off x="1073160" y="1008000"/>
            <a:ext cx="7134840" cy="4813920"/>
          </a:xfrm>
          <a:prstGeom prst="rect">
            <a:avLst/>
          </a:prstGeom>
          <a:ln>
            <a:noFill/>
          </a:ln>
        </p:spPr>
      </p:pic>
      <p:sp>
        <p:nvSpPr>
          <p:cNvPr id="119" name="CustomShape 1"/>
          <p:cNvSpPr/>
          <p:nvPr/>
        </p:nvSpPr>
        <p:spPr>
          <a:xfrm>
            <a:off x="457200" y="198360"/>
            <a:ext cx="8228160" cy="114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</a:pPr>
            <a:r>
              <a:rPr lang="de-DE" sz="3200" b="1" strike="noStrike" dirty="0" smtClean="0">
                <a:solidFill>
                  <a:srgbClr val="000000"/>
                </a:solidFill>
                <a:latin typeface="Arial"/>
                <a:ea typeface="Lucida Sans Unicode"/>
              </a:rPr>
              <a:t>Zukunft WIR e.V. und Dachmarke</a:t>
            </a:r>
            <a:endParaRPr dirty="0"/>
          </a:p>
        </p:txBody>
      </p:sp>
      <p:sp>
        <p:nvSpPr>
          <p:cNvPr id="120" name="CustomShape 2"/>
          <p:cNvSpPr/>
          <p:nvPr/>
        </p:nvSpPr>
        <p:spPr>
          <a:xfrm>
            <a:off x="1042920" y="1486080"/>
            <a:ext cx="7199640" cy="42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lnSpc>
                <a:spcPct val="90000"/>
              </a:lnSpc>
            </a:pPr>
            <a:r>
              <a:rPr lang="de-DE" sz="2200" strike="noStrike" dirty="0">
                <a:solidFill>
                  <a:srgbClr val="FFFFFF"/>
                </a:solidFill>
                <a:latin typeface="Arial"/>
                <a:ea typeface="Lucida Sans Unicode"/>
              </a:rPr>
              <a:t>Abfallvermeidungs- und Abfallwirtschafts- </a:t>
            </a:r>
            <a:r>
              <a:rPr lang="de-DE" sz="2200" i="1" strike="noStrike" dirty="0">
                <a:solidFill>
                  <a:srgbClr val="FFFFFF"/>
                </a:solidFill>
                <a:latin typeface="Arial"/>
                <a:ea typeface="Lucida Sans Unicode"/>
              </a:rPr>
              <a:t>Konzepte</a:t>
            </a:r>
            <a:r>
              <a:rPr lang="de-DE" sz="2200" strike="noStrike" dirty="0">
                <a:solidFill>
                  <a:srgbClr val="FFFFFF"/>
                </a:solidFill>
                <a:latin typeface="Arial"/>
                <a:ea typeface="Lucida Sans Unicode"/>
              </a:rPr>
              <a:t> und </a:t>
            </a:r>
            <a:r>
              <a:rPr lang="de-DE" sz="2200" i="1" strike="noStrike" dirty="0">
                <a:solidFill>
                  <a:srgbClr val="FFFFFF"/>
                </a:solidFill>
                <a:latin typeface="Arial"/>
                <a:ea typeface="Lucida Sans Unicode"/>
              </a:rPr>
              <a:t>Bilanzen </a:t>
            </a:r>
            <a:r>
              <a:rPr lang="de-DE" sz="2200" strike="noStrike" dirty="0">
                <a:solidFill>
                  <a:srgbClr val="FFFFFF"/>
                </a:solidFill>
                <a:latin typeface="Arial"/>
                <a:ea typeface="Lucida Sans Unicode"/>
              </a:rPr>
              <a:t>sind Pflicht für alle Kommunen
</a:t>
            </a:r>
            <a:r>
              <a:rPr lang="de-DE" sz="1500" strike="noStrike" dirty="0" smtClean="0">
                <a:solidFill>
                  <a:srgbClr val="000000"/>
                </a:solidFill>
                <a:latin typeface="Arial"/>
                <a:ea typeface="Lucida Sans Unicode"/>
              </a:rPr>
              <a:t>(</a:t>
            </a:r>
            <a:r>
              <a:rPr lang="de-DE" sz="1500" strike="noStrike" dirty="0">
                <a:solidFill>
                  <a:srgbClr val="000000"/>
                </a:solidFill>
                <a:latin typeface="Arial"/>
                <a:ea typeface="Lucida Sans Unicode"/>
              </a:rPr>
              <a:t>Vertragsgestaltungen im Hinblick auf gesetzl. Regelung, insb. Vorbereitung der Wiederverwendung durch EU und Bundesgesetz ab dem 01.01.2013.)</a:t>
            </a:r>
            <a:endParaRPr dirty="0"/>
          </a:p>
          <a:p>
            <a:pPr>
              <a:lnSpc>
                <a:spcPct val="90000"/>
              </a:lnSpc>
              <a:buFont typeface="Arial"/>
              <a:buChar char="•"/>
            </a:pPr>
            <a:endParaRPr lang="de-DE" sz="2200" strike="noStrike" dirty="0" smtClean="0">
              <a:solidFill>
                <a:srgbClr val="000000"/>
              </a:solidFill>
              <a:latin typeface="Arial"/>
              <a:ea typeface="Lucida Sans Unicode"/>
            </a:endParaRPr>
          </a:p>
          <a:p>
            <a:pPr>
              <a:lnSpc>
                <a:spcPct val="90000"/>
              </a:lnSpc>
              <a:buFont typeface="Arial"/>
              <a:buChar char="•"/>
            </a:pPr>
            <a:endParaRPr lang="de-DE" sz="2200" dirty="0">
              <a:solidFill>
                <a:srgbClr val="000000"/>
              </a:solidFill>
              <a:latin typeface="Arial"/>
              <a:ea typeface="Lucida Sans Unicode"/>
            </a:endParaRP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de-DE" sz="2200" strike="noStrike" dirty="0" smtClean="0">
                <a:solidFill>
                  <a:srgbClr val="000000"/>
                </a:solidFill>
                <a:latin typeface="Arial"/>
                <a:ea typeface="Lucida Sans Unicode"/>
              </a:rPr>
              <a:t>Verbesserung </a:t>
            </a:r>
            <a:r>
              <a:rPr lang="de-DE" sz="2200" strike="noStrike" dirty="0">
                <a:solidFill>
                  <a:srgbClr val="000000"/>
                </a:solidFill>
                <a:latin typeface="Arial"/>
                <a:ea typeface="Lucida Sans Unicode"/>
              </a:rPr>
              <a:t>der Ertragsfähigkeit der Mitglieder und des WIR e.V</a:t>
            </a:r>
            <a:r>
              <a:rPr lang="de-DE" sz="2200" strike="noStrike" dirty="0" smtClean="0">
                <a:solidFill>
                  <a:srgbClr val="000000"/>
                </a:solidFill>
                <a:latin typeface="Arial"/>
                <a:ea typeface="Lucida Sans Unicode"/>
              </a:rPr>
              <a:t>.</a:t>
            </a:r>
            <a:r>
              <a:rPr lang="de-DE" dirty="0">
                <a:solidFill>
                  <a:srgbClr val="000000"/>
                </a:solidFill>
              </a:rPr>
              <a:t> </a:t>
            </a:r>
            <a:endParaRPr lang="de-DE" dirty="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de-DE" sz="2200" dirty="0" smtClean="0">
                <a:solidFill>
                  <a:srgbClr val="000000"/>
                </a:solidFill>
              </a:rPr>
              <a:t>Partner </a:t>
            </a:r>
            <a:r>
              <a:rPr lang="de-DE" sz="2200" dirty="0">
                <a:solidFill>
                  <a:srgbClr val="000000"/>
                </a:solidFill>
              </a:rPr>
              <a:t>von Kommunen und Wirtschaft</a:t>
            </a:r>
            <a:endParaRPr lang="de-DE" sz="2200" dirty="0" smtClean="0"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de-DE" sz="2200" strike="noStrike" dirty="0" smtClean="0">
                <a:solidFill>
                  <a:srgbClr val="000000"/>
                </a:solidFill>
                <a:latin typeface="Arial"/>
                <a:ea typeface="Lucida Sans Unicode"/>
              </a:rPr>
              <a:t>Aufnahme </a:t>
            </a:r>
            <a:r>
              <a:rPr lang="de-DE" sz="2200" strike="noStrike" dirty="0">
                <a:solidFill>
                  <a:srgbClr val="000000"/>
                </a:solidFill>
                <a:latin typeface="Arial"/>
                <a:ea typeface="Lucida Sans Unicode"/>
              </a:rPr>
              <a:t>von Wiederverwendung in </a:t>
            </a:r>
            <a:r>
              <a:rPr lang="de-DE" sz="2200" strike="noStrike" dirty="0" smtClean="0">
                <a:solidFill>
                  <a:srgbClr val="000000"/>
                </a:solidFill>
                <a:latin typeface="Arial"/>
                <a:ea typeface="Lucida Sans Unicode"/>
              </a:rPr>
              <a:t>Förder-Programme </a:t>
            </a:r>
            <a:r>
              <a:rPr lang="de-DE" sz="2200" strike="noStrike" dirty="0">
                <a:solidFill>
                  <a:srgbClr val="000000"/>
                </a:solidFill>
                <a:latin typeface="Arial"/>
                <a:ea typeface="Lucida Sans Unicode"/>
              </a:rPr>
              <a:t>des Bundes und der Länder</a:t>
            </a:r>
            <a:endParaRPr dirty="0"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de-DE" sz="2200" strike="noStrike" dirty="0" smtClean="0">
                <a:solidFill>
                  <a:srgbClr val="000000"/>
                </a:solidFill>
                <a:latin typeface="Arial"/>
                <a:ea typeface="Lucida Sans Unicode"/>
              </a:rPr>
              <a:t>Einfluss auf </a:t>
            </a:r>
            <a:r>
              <a:rPr lang="de-DE" sz="2200" strike="noStrike" dirty="0" err="1">
                <a:solidFill>
                  <a:srgbClr val="000000"/>
                </a:solidFill>
                <a:latin typeface="Arial"/>
                <a:ea typeface="Lucida Sans Unicode"/>
              </a:rPr>
              <a:t>ElektroG</a:t>
            </a:r>
            <a:r>
              <a:rPr lang="de-DE" sz="2200" strike="noStrike">
                <a:solidFill>
                  <a:srgbClr val="000000"/>
                </a:solidFill>
                <a:latin typeface="Arial"/>
                <a:ea typeface="Lucida Sans Unicode"/>
              </a:rPr>
              <a:t>, </a:t>
            </a:r>
            <a:r>
              <a:rPr lang="de-DE" sz="2200" strike="noStrike" smtClean="0">
                <a:solidFill>
                  <a:srgbClr val="000000"/>
                </a:solidFill>
                <a:latin typeface="Arial"/>
                <a:ea typeface="Lucida Sans Unicode"/>
              </a:rPr>
              <a:t>KRWG</a:t>
            </a:r>
            <a:r>
              <a:rPr lang="de-DE" sz="2200" strike="noStrike">
                <a:solidFill>
                  <a:srgbClr val="000000"/>
                </a:solidFill>
                <a:latin typeface="Arial"/>
                <a:ea typeface="Lucida Sans Unicode"/>
              </a:rPr>
              <a:t>, </a:t>
            </a:r>
            <a:r>
              <a:rPr lang="de-DE" sz="2200" strike="noStrike" smtClean="0">
                <a:solidFill>
                  <a:srgbClr val="000000"/>
                </a:solidFill>
                <a:latin typeface="Arial"/>
                <a:ea typeface="Lucida Sans Unicode"/>
              </a:rPr>
              <a:t>Abfallwirtschafts-</a:t>
            </a:r>
            <a:r>
              <a:rPr lang="de-DE" sz="2200" strike="noStrike" dirty="0" err="1" smtClean="0">
                <a:solidFill>
                  <a:srgbClr val="000000"/>
                </a:solidFill>
                <a:latin typeface="Arial"/>
                <a:ea typeface="Lucida Sans Unicode"/>
              </a:rPr>
              <a:t>konzepte</a:t>
            </a:r>
            <a:r>
              <a:rPr lang="de-DE" sz="2200" strike="noStrike" dirty="0" smtClean="0">
                <a:solidFill>
                  <a:srgbClr val="000000"/>
                </a:solidFill>
                <a:latin typeface="Arial"/>
                <a:ea typeface="Lucida Sans Unicode"/>
              </a:rPr>
              <a:t> </a:t>
            </a:r>
            <a:r>
              <a:rPr lang="de-DE" sz="2200" strike="noStrike" dirty="0">
                <a:solidFill>
                  <a:srgbClr val="000000"/>
                </a:solidFill>
                <a:latin typeface="Arial"/>
                <a:ea typeface="Lucida Sans Unicode"/>
              </a:rPr>
              <a:t>der Länder und </a:t>
            </a:r>
            <a:r>
              <a:rPr lang="de-DE" sz="2200" strike="noStrike" dirty="0" smtClean="0">
                <a:solidFill>
                  <a:srgbClr val="000000"/>
                </a:solidFill>
                <a:latin typeface="Arial"/>
                <a:ea typeface="Lucida Sans Unicode"/>
              </a:rPr>
              <a:t>Gemeinden</a:t>
            </a:r>
          </a:p>
          <a:p>
            <a:pPr lvl="7">
              <a:lnSpc>
                <a:spcPct val="90000"/>
              </a:lnSpc>
            </a:pPr>
            <a:r>
              <a:rPr lang="de-DE" sz="2200" strike="noStrike" dirty="0" smtClean="0">
                <a:solidFill>
                  <a:srgbClr val="000000"/>
                </a:solidFill>
                <a:latin typeface="Arial"/>
                <a:ea typeface="Lucida Sans Unicode"/>
              </a:rPr>
              <a:t>Das </a:t>
            </a:r>
            <a:r>
              <a:rPr lang="de-DE" sz="2200" strike="noStrike" dirty="0">
                <a:solidFill>
                  <a:srgbClr val="000000"/>
                </a:solidFill>
                <a:latin typeface="Arial"/>
                <a:ea typeface="Lucida Sans Unicode"/>
              </a:rPr>
              <a:t>Netz wird ausgeworfen…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Picture 1"/>
          <p:cNvPicPr/>
          <p:nvPr/>
        </p:nvPicPr>
        <p:blipFill>
          <a:blip r:embed="rId3" cstate="print"/>
          <a:stretch/>
        </p:blipFill>
        <p:spPr>
          <a:xfrm>
            <a:off x="2160000" y="519840"/>
            <a:ext cx="5326200" cy="4767480"/>
          </a:xfrm>
          <a:prstGeom prst="rect">
            <a:avLst/>
          </a:prstGeom>
          <a:ln>
            <a:noFill/>
          </a:ln>
        </p:spPr>
      </p:pic>
      <p:sp>
        <p:nvSpPr>
          <p:cNvPr id="122" name="CustomShape 1"/>
          <p:cNvSpPr/>
          <p:nvPr/>
        </p:nvSpPr>
        <p:spPr>
          <a:xfrm>
            <a:off x="2151529" y="447744"/>
            <a:ext cx="5217459" cy="311302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de-DE" sz="3200" b="1" dirty="0" err="1" smtClean="0">
                <a:solidFill>
                  <a:srgbClr val="FFFFFF"/>
                </a:solidFill>
                <a:latin typeface="Arial"/>
                <a:ea typeface="Lucida Sans Unicode"/>
              </a:rPr>
              <a:t>WiRD</a:t>
            </a:r>
            <a:r>
              <a:rPr lang="de-DE" sz="3200" b="1" dirty="0" smtClean="0">
                <a:solidFill>
                  <a:srgbClr val="FFFFFF"/>
                </a:solidFill>
                <a:latin typeface="Arial"/>
                <a:ea typeface="Lucida Sans Unicode"/>
              </a:rPr>
              <a:t> Bundestagung</a:t>
            </a:r>
          </a:p>
          <a:p>
            <a:pPr algn="ctr">
              <a:lnSpc>
                <a:spcPct val="100000"/>
              </a:lnSpc>
            </a:pPr>
            <a:r>
              <a:rPr lang="de-DE" sz="3200" b="1" strike="noStrike" dirty="0" smtClean="0">
                <a:solidFill>
                  <a:srgbClr val="FFFFFF"/>
                </a:solidFill>
                <a:latin typeface="Arial"/>
                <a:ea typeface="Lucida Sans Unicode"/>
              </a:rPr>
              <a:t>23.02.2017 in Bielefeld</a:t>
            </a:r>
          </a:p>
          <a:p>
            <a:pPr algn="ctr">
              <a:lnSpc>
                <a:spcPct val="100000"/>
              </a:lnSpc>
            </a:pPr>
            <a:r>
              <a:rPr lang="de-DE" sz="2400" b="1" dirty="0" smtClean="0">
                <a:solidFill>
                  <a:srgbClr val="FFFFFF"/>
                </a:solidFill>
                <a:latin typeface="Arial"/>
                <a:ea typeface="Lucida Sans Unicode"/>
                <a:hlinkClick r:id="rId4"/>
              </a:rPr>
              <a:t>anmeldung@recyclingboerse.org</a:t>
            </a:r>
            <a:endParaRPr lang="de-DE" sz="2400" b="1" dirty="0" smtClean="0">
              <a:solidFill>
                <a:srgbClr val="FFFFFF"/>
              </a:solidFill>
              <a:latin typeface="Arial"/>
              <a:ea typeface="Lucida Sans Unicode"/>
            </a:endParaRPr>
          </a:p>
          <a:p>
            <a:pPr>
              <a:lnSpc>
                <a:spcPct val="100000"/>
              </a:lnSpc>
            </a:pPr>
            <a:endParaRPr lang="de-DE" sz="3200" b="1" strike="noStrike" dirty="0" smtClean="0">
              <a:solidFill>
                <a:srgbClr val="FFFFFF"/>
              </a:solidFill>
              <a:latin typeface="Arial"/>
              <a:ea typeface="Lucida Sans Unicode"/>
            </a:endParaRPr>
          </a:p>
        </p:txBody>
      </p:sp>
      <p:sp>
        <p:nvSpPr>
          <p:cNvPr id="123" name="CustomShape 2"/>
          <p:cNvSpPr/>
          <p:nvPr/>
        </p:nvSpPr>
        <p:spPr>
          <a:xfrm>
            <a:off x="3008245" y="4803882"/>
            <a:ext cx="3598920" cy="945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de-DE" sz="1300" b="1" strike="noStrike" dirty="0">
                <a:solidFill>
                  <a:srgbClr val="000000"/>
                </a:solidFill>
                <a:latin typeface="Arial"/>
                <a:ea typeface="Lucida Sans Unicode"/>
              </a:rPr>
              <a:t>Claudio Vendramin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de-DE" sz="1300" b="1" strike="noStrike" dirty="0">
                <a:solidFill>
                  <a:srgbClr val="000000"/>
                </a:solidFill>
                <a:latin typeface="Arial"/>
                <a:ea typeface="Lucida Sans Unicode"/>
              </a:rPr>
              <a:t>WIR e.V.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de-DE" sz="1300" b="1" strike="noStrike" dirty="0">
                <a:solidFill>
                  <a:srgbClr val="000000"/>
                </a:solidFill>
                <a:latin typeface="Arial"/>
                <a:ea typeface="Lucida Sans Unicode"/>
              </a:rPr>
              <a:t>c.vendramin@recyclingboerse.org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de-DE" sz="1300" b="1" strike="noStrike" dirty="0">
                <a:solidFill>
                  <a:srgbClr val="000000"/>
                </a:solidFill>
                <a:latin typeface="Arial"/>
                <a:ea typeface="Lucida Sans Unicode"/>
              </a:rPr>
              <a:t>www.wir-d.de</a:t>
            </a:r>
            <a:endParaRPr dirty="0"/>
          </a:p>
        </p:txBody>
      </p:sp>
      <p:sp>
        <p:nvSpPr>
          <p:cNvPr id="124" name="CustomShape 3"/>
          <p:cNvSpPr/>
          <p:nvPr/>
        </p:nvSpPr>
        <p:spPr>
          <a:xfrm>
            <a:off x="4500000" y="4941000"/>
            <a:ext cx="3598920" cy="945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25" name="Picture 2"/>
          <p:cNvPicPr/>
          <p:nvPr/>
        </p:nvPicPr>
        <p:blipFill>
          <a:blip r:embed="rId5" cstate="print"/>
          <a:stretch/>
        </p:blipFill>
        <p:spPr>
          <a:xfrm>
            <a:off x="504000" y="432000"/>
            <a:ext cx="1656000" cy="1512000"/>
          </a:xfrm>
          <a:prstGeom prst="rect">
            <a:avLst/>
          </a:prstGeom>
          <a:ln>
            <a:noFill/>
          </a:ln>
        </p:spPr>
      </p:pic>
      <p:sp>
        <p:nvSpPr>
          <p:cNvPr id="126" name="TextShape 4"/>
          <p:cNvSpPr txBox="1"/>
          <p:nvPr/>
        </p:nvSpPr>
        <p:spPr>
          <a:xfrm>
            <a:off x="988560" y="890154"/>
            <a:ext cx="804600" cy="383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de-DE" sz="1400" b="1" strike="noStrike">
                <a:solidFill>
                  <a:srgbClr val="000000"/>
                </a:solidFill>
                <a:latin typeface="DejaVu Sans"/>
                <a:ea typeface="Lucida Sans Unicode"/>
              </a:rPr>
              <a:t>WiRD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z="3200" b="1" dirty="0" smtClean="0"/>
              <a:t>Der WIR e.V.</a:t>
            </a:r>
            <a:endParaRPr lang="de-DE" sz="32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/>
          </p:nvPr>
        </p:nvSpPr>
        <p:spPr>
          <a:xfrm>
            <a:off x="552994" y="2588588"/>
            <a:ext cx="8229240" cy="2967480"/>
          </a:xfrm>
        </p:spPr>
        <p:txBody>
          <a:bodyPr/>
          <a:lstStyle/>
          <a:p>
            <a:pPr marL="0" indent="0">
              <a:buNone/>
            </a:pPr>
            <a:r>
              <a:rPr lang="de-DE" sz="3200" dirty="0" smtClean="0"/>
              <a:t>WIR e.V.</a:t>
            </a:r>
            <a:r>
              <a:rPr lang="de-DE" sz="3200" dirty="0">
                <a:solidFill>
                  <a:srgbClr val="000000"/>
                </a:solidFill>
                <a:ea typeface="Lucida Sans Unicode"/>
              </a:rPr>
              <a:t> *</a:t>
            </a:r>
            <a:r>
              <a:rPr lang="de-DE" sz="3200" dirty="0" smtClean="0"/>
              <a:t> = Verein zur Förderung des gemeinwohlorientierten Gebrauchtwarenhandels</a:t>
            </a:r>
          </a:p>
          <a:p>
            <a:pPr lvl="1"/>
            <a:r>
              <a:rPr lang="de-DE" dirty="0" smtClean="0"/>
              <a:t>Angebot an seine Mitglieder in den Bereichen</a:t>
            </a:r>
          </a:p>
          <a:p>
            <a:pPr lvl="2"/>
            <a:r>
              <a:rPr lang="de-DE" dirty="0" smtClean="0"/>
              <a:t>Gemeinsame Warenbeschaffung</a:t>
            </a:r>
          </a:p>
          <a:p>
            <a:pPr lvl="2"/>
            <a:r>
              <a:rPr lang="de-DE" dirty="0" smtClean="0"/>
              <a:t>Schulungs-und Fortbildungsangebote</a:t>
            </a:r>
          </a:p>
          <a:p>
            <a:pPr lvl="2"/>
            <a:r>
              <a:rPr lang="de-DE" dirty="0" smtClean="0"/>
              <a:t>Vernetzung und Information der Mitgliedsunternehmen</a:t>
            </a:r>
          </a:p>
          <a:p>
            <a:pPr lvl="2"/>
            <a:r>
              <a:rPr lang="de-DE" dirty="0" smtClean="0"/>
              <a:t>Kollegiale Beratung bei Unternehmensveränderungs- und Professionalisierungsprozessen</a:t>
            </a:r>
          </a:p>
          <a:p>
            <a:pPr lvl="2"/>
            <a:r>
              <a:rPr lang="de-DE" dirty="0" smtClean="0">
                <a:solidFill>
                  <a:srgbClr val="000000"/>
                </a:solidFill>
                <a:ea typeface="Lucida Sans Unicode"/>
              </a:rPr>
              <a:t>Kommunikation und Kooperationen mit Dritten</a:t>
            </a:r>
            <a:endParaRPr lang="de-DE" dirty="0" smtClean="0"/>
          </a:p>
          <a:p>
            <a:pPr lvl="2"/>
            <a:r>
              <a:rPr lang="de-DE" dirty="0" smtClean="0"/>
              <a:t>Dachmarke </a:t>
            </a:r>
            <a:r>
              <a:rPr lang="de-DE" dirty="0" err="1" smtClean="0"/>
              <a:t>WiRD</a:t>
            </a:r>
            <a:endParaRPr lang="de-DE" dirty="0" smtClean="0"/>
          </a:p>
          <a:p>
            <a:pPr lvl="2"/>
            <a:endParaRPr lang="de-DE" dirty="0" smtClean="0"/>
          </a:p>
          <a:p>
            <a:pPr lvl="2"/>
            <a:endParaRPr lang="de-DE" dirty="0" smtClean="0"/>
          </a:p>
          <a:p>
            <a:pPr lvl="2"/>
            <a:endParaRPr lang="de-DE" dirty="0" smtClean="0"/>
          </a:p>
          <a:p>
            <a:pPr lvl="2"/>
            <a:endParaRPr lang="de-DE" dirty="0" smtClean="0"/>
          </a:p>
        </p:txBody>
      </p:sp>
      <p:pic>
        <p:nvPicPr>
          <p:cNvPr id="4" name="Picture 2"/>
          <p:cNvPicPr/>
          <p:nvPr/>
        </p:nvPicPr>
        <p:blipFill>
          <a:blip r:embed="rId2" cstate="print"/>
          <a:stretch/>
        </p:blipFill>
        <p:spPr>
          <a:xfrm>
            <a:off x="6198669" y="87120"/>
            <a:ext cx="2375640" cy="1517760"/>
          </a:xfrm>
          <a:prstGeom prst="rect">
            <a:avLst/>
          </a:prstGeom>
          <a:ln>
            <a:noFill/>
          </a:ln>
        </p:spPr>
      </p:pic>
      <p:sp>
        <p:nvSpPr>
          <p:cNvPr id="6" name="CustomShape 1"/>
          <p:cNvSpPr/>
          <p:nvPr/>
        </p:nvSpPr>
        <p:spPr>
          <a:xfrm>
            <a:off x="2596148" y="4989370"/>
            <a:ext cx="6399360" cy="73282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r">
              <a:lnSpc>
                <a:spcPct val="100000"/>
              </a:lnSpc>
            </a:pPr>
            <a:r>
              <a:rPr lang="de-DE" sz="2800" strike="noStrike" dirty="0" smtClean="0">
                <a:solidFill>
                  <a:srgbClr val="000000"/>
                </a:solidFill>
                <a:latin typeface="Arial"/>
                <a:ea typeface="Lucida Sans Unicode"/>
              </a:rPr>
              <a:t> *</a:t>
            </a:r>
            <a:r>
              <a:rPr lang="de-DE" sz="2000" strike="noStrike" dirty="0" smtClean="0">
                <a:solidFill>
                  <a:srgbClr val="000000"/>
                </a:solidFill>
                <a:latin typeface="Arial"/>
                <a:ea typeface="Lucida Sans Unicode"/>
              </a:rPr>
              <a:t> Wiederverwendung </a:t>
            </a:r>
            <a:r>
              <a:rPr lang="de-DE" sz="2000" strike="noStrike" dirty="0">
                <a:solidFill>
                  <a:srgbClr val="000000"/>
                </a:solidFill>
                <a:latin typeface="Arial"/>
                <a:ea typeface="Lucida Sans Unicode"/>
              </a:rPr>
              <a:t>- Interessengemeinschaft der sozialwirtschaftlichen Reparatur- und Recyclingzentren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0306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 algn="ctr"/>
            <a:r>
              <a:rPr lang="de-DE" sz="3200" b="1" dirty="0" smtClean="0"/>
              <a:t>Gemeinsame Warenbeschaffung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/>
          </p:nvPr>
        </p:nvSpPr>
        <p:spPr>
          <a:xfrm>
            <a:off x="457200" y="1997906"/>
            <a:ext cx="8229240" cy="1144800"/>
          </a:xfrm>
        </p:spPr>
        <p:txBody>
          <a:bodyPr/>
          <a:lstStyle/>
          <a:p>
            <a:r>
              <a:rPr lang="de-DE" sz="2800" dirty="0" smtClean="0"/>
              <a:t>Zentrale Ansprache und Akquise von Partnern aus Wirtschaft, Handel und Industrie</a:t>
            </a:r>
          </a:p>
          <a:p>
            <a:r>
              <a:rPr lang="de-DE" sz="2800" dirty="0" smtClean="0"/>
              <a:t>Organisation der dezentralen Verteillogistik</a:t>
            </a:r>
          </a:p>
          <a:p>
            <a:r>
              <a:rPr lang="de-DE" sz="2800" dirty="0" smtClean="0"/>
              <a:t>(Porta, Interface, </a:t>
            </a:r>
            <a:r>
              <a:rPr lang="de-DE" sz="2800" dirty="0" err="1" smtClean="0"/>
              <a:t>afb</a:t>
            </a:r>
            <a:r>
              <a:rPr lang="de-DE" sz="2800" dirty="0" smtClean="0"/>
              <a:t> u.a.)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410497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4563"/>
            <a:ext cx="8229240" cy="1144800"/>
          </a:xfrm>
        </p:spPr>
        <p:txBody>
          <a:bodyPr/>
          <a:lstStyle/>
          <a:p>
            <a:pPr algn="ctr"/>
            <a:r>
              <a:rPr lang="de-DE" sz="3200" b="1" dirty="0" smtClean="0"/>
              <a:t>Schulungs-und Fortbildungsangebote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/>
          </p:nvPr>
        </p:nvSpPr>
        <p:spPr>
          <a:xfrm>
            <a:off x="457200" y="2433331"/>
            <a:ext cx="8229240" cy="1144800"/>
          </a:xfrm>
        </p:spPr>
        <p:txBody>
          <a:bodyPr/>
          <a:lstStyle/>
          <a:p>
            <a:pPr marL="342900" indent="-342900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de-DE" sz="2000" dirty="0" smtClean="0"/>
              <a:t>technischen </a:t>
            </a:r>
            <a:r>
              <a:rPr lang="de-DE" sz="2000" dirty="0"/>
              <a:t>und logistischen Prozessen</a:t>
            </a:r>
          </a:p>
          <a:p>
            <a:pPr marL="342900" indent="-342900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de-DE" sz="2000" dirty="0"/>
              <a:t>(betriebs-)wirtschaftlicher Unternehmensführung</a:t>
            </a:r>
          </a:p>
          <a:p>
            <a:pPr marL="342900" indent="-342900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de-DE" sz="2000" dirty="0"/>
              <a:t>Ressourcenbezogene und finanzielle Entwicklungsmöglichkeiten</a:t>
            </a:r>
          </a:p>
          <a:p>
            <a:pPr marL="342900" indent="-342900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de-DE" sz="2000" dirty="0"/>
              <a:t>gesetzliche und rechtliche Grundlagen </a:t>
            </a:r>
          </a:p>
          <a:p>
            <a:pPr marL="342900" indent="-342900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de-DE" sz="2000" dirty="0"/>
              <a:t>Marketing im Gebrauchtwarenhandel</a:t>
            </a:r>
          </a:p>
          <a:p>
            <a:pPr marL="342900" indent="-342900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de-DE" sz="2000" dirty="0"/>
              <a:t>Qualifizierung in Beschaffung, Lagerlogistik, Verkauf und </a:t>
            </a:r>
            <a:r>
              <a:rPr lang="de-DE" sz="2000" dirty="0" smtClean="0"/>
              <a:t>Warenkunde</a:t>
            </a:r>
          </a:p>
          <a:p>
            <a:pPr marL="342900" indent="-342900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de-DE" sz="2000" dirty="0" smtClean="0"/>
              <a:t>Qualitäts- </a:t>
            </a:r>
            <a:r>
              <a:rPr lang="de-DE" sz="2000" dirty="0"/>
              <a:t>und Standardanforderungen der </a:t>
            </a:r>
            <a:r>
              <a:rPr lang="de-DE" sz="2000" dirty="0" err="1"/>
              <a:t>ReUse</a:t>
            </a:r>
            <a:r>
              <a:rPr lang="de-DE" sz="2000" dirty="0"/>
              <a:t>-Dachmarke </a:t>
            </a:r>
          </a:p>
          <a:p>
            <a:pPr marL="0">
              <a:lnSpc>
                <a:spcPct val="100000"/>
              </a:lnSpc>
              <a:buFont typeface="Wingdings" panose="05000000000000000000" pitchFamily="2" charset="2"/>
              <a:buChar char="v"/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24222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z="3200" b="1" dirty="0" smtClean="0"/>
              <a:t>Vernetzung und Information der Mitgliedsunternehmen</a:t>
            </a:r>
            <a:endParaRPr lang="de-DE" sz="32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/>
          </p:nvPr>
        </p:nvSpPr>
        <p:spPr>
          <a:xfrm>
            <a:off x="457200" y="2590085"/>
            <a:ext cx="8229240" cy="1144800"/>
          </a:xfrm>
        </p:spPr>
        <p:txBody>
          <a:bodyPr/>
          <a:lstStyle/>
          <a:p>
            <a:pPr>
              <a:lnSpc>
                <a:spcPct val="100000"/>
              </a:lnSpc>
              <a:buSzPct val="45000"/>
              <a:buFont typeface="Wingdings" charset="2"/>
              <a:buChar char=""/>
            </a:pPr>
            <a:r>
              <a:rPr lang="de-DE" sz="2800" dirty="0" smtClean="0">
                <a:solidFill>
                  <a:srgbClr val="000000"/>
                </a:solidFill>
                <a:ea typeface="Lucida Sans Unicode"/>
              </a:rPr>
              <a:t>Zentrale Informationsplattform ist </a:t>
            </a:r>
            <a:r>
              <a:rPr lang="de-DE" sz="2800" b="1" dirty="0" smtClean="0">
                <a:solidFill>
                  <a:srgbClr val="000000"/>
                </a:solidFill>
                <a:ea typeface="Lucida Sans Unicode"/>
                <a:hlinkClick r:id="rId2"/>
              </a:rPr>
              <a:t>www.wir-d.de</a:t>
            </a:r>
            <a:endParaRPr lang="de-DE" sz="2800" b="1" dirty="0">
              <a:solidFill>
                <a:srgbClr val="000000"/>
              </a:solidFill>
              <a:ea typeface="Lucida Sans Unicode"/>
            </a:endParaRPr>
          </a:p>
          <a:p>
            <a:pPr>
              <a:lnSpc>
                <a:spcPct val="100000"/>
              </a:lnSpc>
              <a:buSzPct val="45000"/>
              <a:buFont typeface="Wingdings" charset="2"/>
              <a:buChar char=""/>
            </a:pPr>
            <a:r>
              <a:rPr lang="de-DE" sz="2800" dirty="0" smtClean="0">
                <a:solidFill>
                  <a:srgbClr val="000000"/>
                </a:solidFill>
                <a:ea typeface="Lucida Sans Unicode"/>
              </a:rPr>
              <a:t>Unmittelbare und exklusive Informationen für Mitglieder über die Geschäftsstelle</a:t>
            </a:r>
          </a:p>
        </p:txBody>
      </p:sp>
      <p:pic>
        <p:nvPicPr>
          <p:cNvPr id="4" name="Grafik 3"/>
          <p:cNvPicPr/>
          <p:nvPr/>
        </p:nvPicPr>
        <p:blipFill>
          <a:blip r:embed="rId3" cstate="print"/>
          <a:stretch/>
        </p:blipFill>
        <p:spPr>
          <a:xfrm>
            <a:off x="4450081" y="3831771"/>
            <a:ext cx="4606834" cy="202402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928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7532" y="1301211"/>
            <a:ext cx="8229240" cy="1144800"/>
          </a:xfrm>
        </p:spPr>
        <p:txBody>
          <a:bodyPr/>
          <a:lstStyle/>
          <a:p>
            <a:pPr algn="ctr"/>
            <a:r>
              <a:rPr lang="de-DE" sz="3200" b="1" dirty="0" smtClean="0"/>
              <a:t>Kollegiale Beratung bei Unternehmensveränderungs- und Professionalisierungsprozessen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/>
          </p:nvPr>
        </p:nvSpPr>
        <p:spPr>
          <a:xfrm>
            <a:off x="457200" y="2685890"/>
            <a:ext cx="8229240" cy="1144800"/>
          </a:xfrm>
        </p:spPr>
        <p:txBody>
          <a:bodyPr/>
          <a:lstStyle/>
          <a:p>
            <a:r>
              <a:rPr lang="de-DE" sz="3200" dirty="0" smtClean="0"/>
              <a:t>Strukturierte Beratung der Mitglieder untereinander, moderiert durch den Verein (auch in Bezug auf Kooperationskonzepte)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192988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z="3200" b="1" dirty="0" smtClean="0">
                <a:solidFill>
                  <a:srgbClr val="000000"/>
                </a:solidFill>
                <a:ea typeface="Lucida Sans Unicode"/>
              </a:rPr>
              <a:t>Kommunikation und Kooperationen mit Dritten</a:t>
            </a:r>
            <a:endParaRPr lang="de-DE" sz="32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/>
          </p:nvPr>
        </p:nvSpPr>
        <p:spPr>
          <a:xfrm>
            <a:off x="457200" y="2415913"/>
            <a:ext cx="8229240" cy="1144800"/>
          </a:xfrm>
        </p:spPr>
        <p:txBody>
          <a:bodyPr/>
          <a:lstStyle/>
          <a:p>
            <a:pPr>
              <a:lnSpc>
                <a:spcPct val="100000"/>
              </a:lnSpc>
              <a:buSzPct val="45000"/>
              <a:buFont typeface="Wingdings" charset="2"/>
              <a:buChar char=""/>
            </a:pPr>
            <a:r>
              <a:rPr lang="de-DE" sz="2000" dirty="0" smtClean="0">
                <a:solidFill>
                  <a:srgbClr val="000000"/>
                </a:solidFill>
                <a:ea typeface="Lucida Sans Unicode"/>
              </a:rPr>
              <a:t>Konzepte zur (Vorbereitung der) Wiederverwendung,</a:t>
            </a:r>
            <a:r>
              <a:rPr lang="de-DE" sz="1200" dirty="0" smtClean="0">
                <a:solidFill>
                  <a:srgbClr val="000000"/>
                </a:solidFill>
                <a:ea typeface="Lucida Sans Unicode"/>
              </a:rPr>
              <a:t> z.B. ÖWIN = Ökologische Wiederverwendung und Nachhaltigkeit</a:t>
            </a:r>
            <a:endParaRPr lang="de-DE" sz="2000" dirty="0" smtClean="0"/>
          </a:p>
          <a:p>
            <a:pPr>
              <a:lnSpc>
                <a:spcPct val="100000"/>
              </a:lnSpc>
              <a:buSzPct val="45000"/>
              <a:buFont typeface="Wingdings" charset="2"/>
              <a:buChar char=""/>
            </a:pPr>
            <a:r>
              <a:rPr lang="de-DE" sz="2000" dirty="0" smtClean="0">
                <a:solidFill>
                  <a:srgbClr val="000000"/>
                </a:solidFill>
                <a:ea typeface="Lucida Sans Unicode"/>
              </a:rPr>
              <a:t>Informationen über www.wir-d.de </a:t>
            </a:r>
            <a:endParaRPr lang="de-DE" sz="2000" dirty="0" smtClean="0"/>
          </a:p>
          <a:p>
            <a:pPr>
              <a:lnSpc>
                <a:spcPct val="100000"/>
              </a:lnSpc>
              <a:buSzPct val="45000"/>
              <a:buFont typeface="Wingdings" charset="2"/>
              <a:buChar char=""/>
            </a:pPr>
            <a:r>
              <a:rPr lang="de-DE" sz="2000" dirty="0" smtClean="0">
                <a:solidFill>
                  <a:srgbClr val="000000"/>
                </a:solidFill>
                <a:ea typeface="Lucida Sans Unicode"/>
              </a:rPr>
              <a:t>Einflussnahme auf parlamentarischer Landes- und auf Bundesebene</a:t>
            </a:r>
            <a:endParaRPr lang="de-DE" sz="2000" dirty="0" smtClean="0"/>
          </a:p>
          <a:p>
            <a:pPr>
              <a:lnSpc>
                <a:spcPct val="100000"/>
              </a:lnSpc>
              <a:buSzPct val="45000"/>
              <a:buFont typeface="Wingdings" charset="2"/>
              <a:buChar char=""/>
            </a:pPr>
            <a:r>
              <a:rPr lang="de-DE" sz="2000" dirty="0" smtClean="0">
                <a:solidFill>
                  <a:srgbClr val="000000"/>
                </a:solidFill>
                <a:ea typeface="Lucida Sans Unicode"/>
              </a:rPr>
              <a:t>Stellungnahmen gegenüber Fachverbänden der Recyclingwirtschaft und Medien</a:t>
            </a:r>
            <a:endParaRPr lang="de-DE" sz="2000" dirty="0" smtClean="0"/>
          </a:p>
          <a:p>
            <a:pPr>
              <a:buSzPct val="45000"/>
              <a:buFont typeface="Wingdings" charset="2"/>
              <a:buChar char=""/>
            </a:pPr>
            <a:r>
              <a:rPr lang="de-DE" sz="2000" dirty="0" smtClean="0">
                <a:solidFill>
                  <a:srgbClr val="000000"/>
                </a:solidFill>
                <a:ea typeface="Lucida Sans Unicode"/>
              </a:rPr>
              <a:t>Kooperationen mit VKU/ VKS, </a:t>
            </a:r>
            <a:r>
              <a:rPr lang="de-DE" sz="2000" dirty="0" err="1" smtClean="0">
                <a:solidFill>
                  <a:srgbClr val="000000"/>
                </a:solidFill>
                <a:ea typeface="Lucida Sans Unicode"/>
              </a:rPr>
              <a:t>bag</a:t>
            </a:r>
            <a:r>
              <a:rPr lang="de-DE" sz="2000" dirty="0" smtClean="0">
                <a:solidFill>
                  <a:srgbClr val="000000"/>
                </a:solidFill>
                <a:ea typeface="Lucida Sans Unicode"/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  <a:ea typeface="Lucida Sans Unicode"/>
              </a:rPr>
              <a:t>arbeit</a:t>
            </a:r>
            <a:r>
              <a:rPr lang="de-DE" sz="2000" dirty="0" smtClean="0">
                <a:solidFill>
                  <a:srgbClr val="000000"/>
                </a:solidFill>
                <a:ea typeface="Lucida Sans Unicode"/>
              </a:rPr>
              <a:t>, Wohlfahrtsverbänden u.a. </a:t>
            </a:r>
          </a:p>
        </p:txBody>
      </p:sp>
    </p:spTree>
    <p:extLst>
      <p:ext uri="{BB962C8B-B14F-4D97-AF65-F5344CB8AC3E}">
        <p14:creationId xmlns:p14="http://schemas.microsoft.com/office/powerpoint/2010/main" val="392550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Picture 2"/>
          <p:cNvPicPr/>
          <p:nvPr/>
        </p:nvPicPr>
        <p:blipFill>
          <a:blip r:embed="rId3" cstate="print"/>
          <a:stretch/>
        </p:blipFill>
        <p:spPr>
          <a:xfrm>
            <a:off x="1008360" y="1872000"/>
            <a:ext cx="2375640" cy="1517760"/>
          </a:xfrm>
          <a:prstGeom prst="rect">
            <a:avLst/>
          </a:prstGeom>
          <a:ln>
            <a:noFill/>
          </a:ln>
        </p:spPr>
      </p:pic>
      <p:sp>
        <p:nvSpPr>
          <p:cNvPr id="100" name="CustomShape 2"/>
          <p:cNvSpPr/>
          <p:nvPr/>
        </p:nvSpPr>
        <p:spPr>
          <a:xfrm>
            <a:off x="539640" y="260280"/>
            <a:ext cx="8228160" cy="114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</a:pPr>
            <a:r>
              <a:rPr lang="de-DE" sz="3200" b="1" strike="noStrike" dirty="0">
                <a:solidFill>
                  <a:srgbClr val="000000"/>
                </a:solidFill>
                <a:latin typeface="Arial"/>
                <a:ea typeface="Lucida Sans Unicode"/>
              </a:rPr>
              <a:t>Der WIR e.V. als </a:t>
            </a:r>
            <a:r>
              <a:rPr lang="de-DE" sz="3200" b="1" dirty="0" smtClean="0">
                <a:solidFill>
                  <a:srgbClr val="000000"/>
                </a:solidFill>
                <a:latin typeface="Arial"/>
                <a:ea typeface="Lucida Sans Unicode"/>
              </a:rPr>
              <a:t>Inhaber </a:t>
            </a:r>
            <a:r>
              <a:rPr lang="de-DE" sz="3200" b="1" strike="noStrike" dirty="0" smtClean="0">
                <a:solidFill>
                  <a:srgbClr val="000000"/>
                </a:solidFill>
                <a:latin typeface="Arial"/>
                <a:ea typeface="Lucida Sans Unicode"/>
              </a:rPr>
              <a:t>der </a:t>
            </a:r>
            <a:r>
              <a:rPr lang="de-DE" sz="3200" b="1" strike="noStrike" dirty="0">
                <a:solidFill>
                  <a:srgbClr val="000000"/>
                </a:solidFill>
                <a:latin typeface="Arial"/>
                <a:ea typeface="Lucida Sans Unicode"/>
              </a:rPr>
              <a:t>Dachmarke</a:t>
            </a:r>
            <a:endParaRPr dirty="0"/>
          </a:p>
        </p:txBody>
      </p:sp>
      <p:pic>
        <p:nvPicPr>
          <p:cNvPr id="101" name="Picture 2"/>
          <p:cNvPicPr/>
          <p:nvPr/>
        </p:nvPicPr>
        <p:blipFill>
          <a:blip r:embed="rId4" cstate="print"/>
          <a:stretch/>
        </p:blipFill>
        <p:spPr>
          <a:xfrm>
            <a:off x="5208480" y="1440000"/>
            <a:ext cx="2927520" cy="2556000"/>
          </a:xfrm>
          <a:prstGeom prst="rect">
            <a:avLst/>
          </a:prstGeom>
          <a:ln>
            <a:noFill/>
          </a:ln>
        </p:spPr>
      </p:pic>
      <p:sp>
        <p:nvSpPr>
          <p:cNvPr id="102" name="TextShape 3"/>
          <p:cNvSpPr txBox="1"/>
          <p:nvPr/>
        </p:nvSpPr>
        <p:spPr>
          <a:xfrm>
            <a:off x="6065280" y="2160000"/>
            <a:ext cx="1422720" cy="64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de-DE" sz="3200" b="1" strike="noStrike">
                <a:solidFill>
                  <a:srgbClr val="000000"/>
                </a:solidFill>
                <a:latin typeface="DejaVu Sans"/>
                <a:ea typeface="Lucida Sans Unicode"/>
              </a:rPr>
              <a:t>WiRD</a:t>
            </a:r>
            <a:endParaRPr/>
          </a:p>
        </p:txBody>
      </p:sp>
      <p:sp>
        <p:nvSpPr>
          <p:cNvPr id="2" name="Pfeil nach rechts 1"/>
          <p:cNvSpPr/>
          <p:nvPr/>
        </p:nvSpPr>
        <p:spPr>
          <a:xfrm>
            <a:off x="3770811" y="2252057"/>
            <a:ext cx="1646469" cy="7576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Rechteck 2"/>
          <p:cNvSpPr/>
          <p:nvPr/>
        </p:nvSpPr>
        <p:spPr>
          <a:xfrm>
            <a:off x="1173426" y="4661550"/>
            <a:ext cx="73696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de-DE" dirty="0" err="1" smtClean="0">
                <a:solidFill>
                  <a:srgbClr val="000000"/>
                </a:solidFill>
                <a:ea typeface="Lucida Sans Unicode"/>
              </a:rPr>
              <a:t>WiRD</a:t>
            </a:r>
            <a:r>
              <a:rPr lang="de-DE" dirty="0" smtClean="0">
                <a:solidFill>
                  <a:srgbClr val="000000"/>
                </a:solidFill>
                <a:ea typeface="Lucida Sans Unicode"/>
              </a:rPr>
              <a:t> = Wiederverwendungs- und Reparaturzentren in Deutschland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ustomShape 1"/>
          <p:cNvSpPr/>
          <p:nvPr/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</a:pPr>
            <a:r>
              <a:rPr lang="de-DE" sz="3200" b="1" strike="noStrike" dirty="0" smtClean="0">
                <a:solidFill>
                  <a:srgbClr val="000000"/>
                </a:solidFill>
                <a:latin typeface="Arial"/>
                <a:ea typeface="Lucida Sans Unicode"/>
              </a:rPr>
              <a:t>Selbstverständnis Dachmarke </a:t>
            </a:r>
            <a:endParaRPr dirty="0"/>
          </a:p>
        </p:txBody>
      </p:sp>
      <p:sp>
        <p:nvSpPr>
          <p:cNvPr id="104" name="CustomShape 2"/>
          <p:cNvSpPr/>
          <p:nvPr/>
        </p:nvSpPr>
        <p:spPr>
          <a:xfrm>
            <a:off x="288000" y="1556280"/>
            <a:ext cx="8516880" cy="4419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r>
              <a:rPr lang="de-DE" sz="2600" strike="noStrike" dirty="0">
                <a:solidFill>
                  <a:srgbClr val="000000"/>
                </a:solidFill>
                <a:latin typeface="Arial"/>
                <a:ea typeface="Lucida Sans Unicode"/>
              </a:rPr>
              <a:t>Neues Kreislaufwirtschaftsgesetz mit neuem Schwerpunkt auf Vermeidung durch (Vorbereitung der) Wiederverwendung = Secondhand-(Kaufhäuser). 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de-DE" sz="2600" strike="noStrike" dirty="0">
                <a:solidFill>
                  <a:srgbClr val="000000"/>
                </a:solidFill>
                <a:latin typeface="Arial"/>
                <a:ea typeface="Lucida Sans Unicode"/>
              </a:rPr>
              <a:t>Das sind </a:t>
            </a:r>
            <a:r>
              <a:rPr lang="de-DE" sz="2600" b="1" strike="noStrike" dirty="0">
                <a:solidFill>
                  <a:srgbClr val="000000"/>
                </a:solidFill>
                <a:latin typeface="Arial"/>
                <a:ea typeface="Lucida Sans Unicode"/>
              </a:rPr>
              <a:t>WIR !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de-DE" sz="1600" strike="noStrike" dirty="0">
                <a:solidFill>
                  <a:srgbClr val="000000"/>
                </a:solidFill>
                <a:latin typeface="Arial"/>
                <a:ea typeface="Lucida Sans Unicode"/>
              </a:rPr>
              <a:t>(z. Zt. betreiben die Mitglieder</a:t>
            </a:r>
            <a:endParaRPr dirty="0"/>
          </a:p>
          <a:p>
            <a:pPr>
              <a:lnSpc>
                <a:spcPct val="100000"/>
              </a:lnSpc>
            </a:pPr>
            <a:r>
              <a:rPr lang="de-DE" sz="1600" strike="noStrike" dirty="0">
                <a:solidFill>
                  <a:srgbClr val="000000"/>
                </a:solidFill>
                <a:latin typeface="Arial"/>
                <a:ea typeface="Lucida Sans Unicode"/>
              </a:rPr>
              <a:t>des WIR e.V. 52 Filialen)</a:t>
            </a:r>
            <a:endParaRPr dirty="0"/>
          </a:p>
        </p:txBody>
      </p:sp>
      <p:pic>
        <p:nvPicPr>
          <p:cNvPr id="105" name="Grafik 104"/>
          <p:cNvPicPr/>
          <p:nvPr/>
        </p:nvPicPr>
        <p:blipFill>
          <a:blip r:embed="rId3" cstate="print"/>
          <a:stretch/>
        </p:blipFill>
        <p:spPr>
          <a:xfrm>
            <a:off x="3744000" y="2864520"/>
            <a:ext cx="5252400" cy="2679480"/>
          </a:xfrm>
          <a:prstGeom prst="rect">
            <a:avLst/>
          </a:prstGeom>
          <a:ln>
            <a:noFill/>
          </a:ln>
        </p:spPr>
      </p:pic>
      <p:sp>
        <p:nvSpPr>
          <p:cNvPr id="2" name="Pfeil nach rechts 1"/>
          <p:cNvSpPr/>
          <p:nvPr/>
        </p:nvSpPr>
        <p:spPr>
          <a:xfrm>
            <a:off x="2804160" y="3335383"/>
            <a:ext cx="1158240" cy="4307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413</Words>
  <Application>Microsoft Office PowerPoint</Application>
  <PresentationFormat>Bildschirmpräsentation (4:3)</PresentationFormat>
  <Paragraphs>94</Paragraphs>
  <Slides>15</Slides>
  <Notes>7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15</vt:i4>
      </vt:variant>
    </vt:vector>
  </HeadingPairs>
  <TitlesOfParts>
    <vt:vector size="17" baseType="lpstr">
      <vt:lpstr>Office Theme</vt:lpstr>
      <vt:lpstr>Office Theme</vt:lpstr>
      <vt:lpstr>PowerPoint-Präsentation</vt:lpstr>
      <vt:lpstr>Der WIR e.V.</vt:lpstr>
      <vt:lpstr>Gemeinsame Warenbeschaffung</vt:lpstr>
      <vt:lpstr>Schulungs-und Fortbildungsangebote</vt:lpstr>
      <vt:lpstr>Vernetzung und Information der Mitgliedsunternehmen</vt:lpstr>
      <vt:lpstr>Kollegiale Beratung bei Unternehmensveränderungs- und Professionalisierungsprozessen </vt:lpstr>
      <vt:lpstr>Kommunikation und Kooperationen mit Dritten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hans</dc:creator>
  <cp:lastModifiedBy>user</cp:lastModifiedBy>
  <cp:revision>75</cp:revision>
  <cp:lastPrinted>1601-01-01T00:00:00Z</cp:lastPrinted>
  <dcterms:created xsi:type="dcterms:W3CDTF">2013-02-22T12:18:15Z</dcterms:created>
  <dcterms:modified xsi:type="dcterms:W3CDTF">2017-01-26T11:03:06Z</dcterms:modified>
  <dc:language>de-DE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14</vt:i4>
  </property>
  <property fmtid="{D5CDD505-2E9C-101B-9397-08002B2CF9AE}" pid="8" name="PresentationFormat">
    <vt:lpwstr>Bildschirmpräsentation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22</vt:i4>
  </property>
</Properties>
</file>